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4" r:id="rId19"/>
    <p:sldId id="275" r:id="rId20"/>
    <p:sldId id="276" r:id="rId21"/>
  </p:sldIdLst>
  <p:sldSz cx="9144000" cy="5715000" type="screen16x10"/>
  <p:notesSz cx="6858000" cy="9144000"/>
  <p:defaultTextStyle>
    <a:defPPr>
      <a:defRPr lang="en-US"/>
    </a:defPPr>
    <a:lvl1pPr marL="0" algn="l" defTabSz="713232" rtl="0" eaLnBrk="1" latinLnBrk="0" hangingPunct="1">
      <a:defRPr sz="1404" kern="1200">
        <a:solidFill>
          <a:schemeClr val="tx1"/>
        </a:solidFill>
        <a:latin typeface="+mn-lt"/>
        <a:ea typeface="+mn-ea"/>
        <a:cs typeface="+mn-cs"/>
      </a:defRPr>
    </a:lvl1pPr>
    <a:lvl2pPr marL="356616" algn="l" defTabSz="713232" rtl="0" eaLnBrk="1" latinLnBrk="0" hangingPunct="1">
      <a:defRPr sz="1404" kern="1200">
        <a:solidFill>
          <a:schemeClr val="tx1"/>
        </a:solidFill>
        <a:latin typeface="+mn-lt"/>
        <a:ea typeface="+mn-ea"/>
        <a:cs typeface="+mn-cs"/>
      </a:defRPr>
    </a:lvl2pPr>
    <a:lvl3pPr marL="713232" algn="l" defTabSz="713232" rtl="0" eaLnBrk="1" latinLnBrk="0" hangingPunct="1">
      <a:defRPr sz="1404" kern="1200">
        <a:solidFill>
          <a:schemeClr val="tx1"/>
        </a:solidFill>
        <a:latin typeface="+mn-lt"/>
        <a:ea typeface="+mn-ea"/>
        <a:cs typeface="+mn-cs"/>
      </a:defRPr>
    </a:lvl3pPr>
    <a:lvl4pPr marL="1069848" algn="l" defTabSz="713232" rtl="0" eaLnBrk="1" latinLnBrk="0" hangingPunct="1">
      <a:defRPr sz="1404" kern="1200">
        <a:solidFill>
          <a:schemeClr val="tx1"/>
        </a:solidFill>
        <a:latin typeface="+mn-lt"/>
        <a:ea typeface="+mn-ea"/>
        <a:cs typeface="+mn-cs"/>
      </a:defRPr>
    </a:lvl4pPr>
    <a:lvl5pPr marL="1426464" algn="l" defTabSz="713232" rtl="0" eaLnBrk="1" latinLnBrk="0" hangingPunct="1">
      <a:defRPr sz="1404" kern="1200">
        <a:solidFill>
          <a:schemeClr val="tx1"/>
        </a:solidFill>
        <a:latin typeface="+mn-lt"/>
        <a:ea typeface="+mn-ea"/>
        <a:cs typeface="+mn-cs"/>
      </a:defRPr>
    </a:lvl5pPr>
    <a:lvl6pPr marL="1783080" algn="l" defTabSz="713232" rtl="0" eaLnBrk="1" latinLnBrk="0" hangingPunct="1">
      <a:defRPr sz="1404" kern="1200">
        <a:solidFill>
          <a:schemeClr val="tx1"/>
        </a:solidFill>
        <a:latin typeface="+mn-lt"/>
        <a:ea typeface="+mn-ea"/>
        <a:cs typeface="+mn-cs"/>
      </a:defRPr>
    </a:lvl6pPr>
    <a:lvl7pPr marL="2139696" algn="l" defTabSz="713232" rtl="0" eaLnBrk="1" latinLnBrk="0" hangingPunct="1">
      <a:defRPr sz="1404" kern="1200">
        <a:solidFill>
          <a:schemeClr val="tx1"/>
        </a:solidFill>
        <a:latin typeface="+mn-lt"/>
        <a:ea typeface="+mn-ea"/>
        <a:cs typeface="+mn-cs"/>
      </a:defRPr>
    </a:lvl7pPr>
    <a:lvl8pPr marL="2496312" algn="l" defTabSz="713232" rtl="0" eaLnBrk="1" latinLnBrk="0" hangingPunct="1">
      <a:defRPr sz="1404" kern="1200">
        <a:solidFill>
          <a:schemeClr val="tx1"/>
        </a:solidFill>
        <a:latin typeface="+mn-lt"/>
        <a:ea typeface="+mn-ea"/>
        <a:cs typeface="+mn-cs"/>
      </a:defRPr>
    </a:lvl8pPr>
    <a:lvl9pPr marL="2852928" algn="l" defTabSz="713232"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8"/>
    <p:restoredTop sz="94650"/>
  </p:normalViewPr>
  <p:slideViewPr>
    <p:cSldViewPr snapToGrid="0" snapToObjects="1">
      <p:cViewPr varScale="1">
        <p:scale>
          <a:sx n="153" d="100"/>
          <a:sy n="153" d="100"/>
        </p:scale>
        <p:origin x="424"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20.tiff>
</file>

<file path=ppt/media/image21.tiff>
</file>

<file path=ppt/media/image22.tiff>
</file>

<file path=ppt/media/image23.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35302"/>
            <a:ext cx="7772400" cy="1989667"/>
          </a:xfrm>
        </p:spPr>
        <p:txBody>
          <a:bodyPr anchor="b"/>
          <a:lstStyle>
            <a:lvl1pPr algn="ctr">
              <a:defRPr sz="5000">
                <a:latin typeface="Helvetica Neue" charset="0"/>
                <a:ea typeface="Helvetica Neue" charset="0"/>
                <a:cs typeface="Helvetica Neue" charset="0"/>
              </a:defRPr>
            </a:lvl1pPr>
          </a:lstStyle>
          <a:p>
            <a:r>
              <a:rPr lang="en-US"/>
              <a:t>Click to edit Master title style</a:t>
            </a:r>
            <a:endParaRPr lang="en-US" dirty="0"/>
          </a:p>
        </p:txBody>
      </p:sp>
      <p:sp>
        <p:nvSpPr>
          <p:cNvPr id="3" name="Subtitle 2"/>
          <p:cNvSpPr>
            <a:spLocks noGrp="1"/>
          </p:cNvSpPr>
          <p:nvPr>
            <p:ph type="subTitle" idx="1"/>
          </p:nvPr>
        </p:nvSpPr>
        <p:spPr>
          <a:xfrm>
            <a:off x="1143000" y="3001698"/>
            <a:ext cx="6858000" cy="1379802"/>
          </a:xfrm>
        </p:spPr>
        <p:txBody>
          <a:bodyPr/>
          <a:lstStyle>
            <a:lvl1pPr marL="0" indent="0" algn="ctr">
              <a:buNone/>
              <a:defRPr sz="2000">
                <a:latin typeface="Helvetica Neue" charset="0"/>
                <a:ea typeface="Helvetica Neue" charset="0"/>
                <a:cs typeface="Helvetica Neue" charset="0"/>
              </a:defRPr>
            </a:lvl1pPr>
            <a:lvl2pPr marL="380985" indent="0" algn="ctr">
              <a:buNone/>
              <a:defRPr sz="1667"/>
            </a:lvl2pPr>
            <a:lvl3pPr marL="761970" indent="0" algn="ctr">
              <a:buNone/>
              <a:defRPr sz="1500"/>
            </a:lvl3pPr>
            <a:lvl4pPr marL="1142954" indent="0" algn="ctr">
              <a:buNone/>
              <a:defRPr sz="1333"/>
            </a:lvl4pPr>
            <a:lvl5pPr marL="1523939" indent="0" algn="ctr">
              <a:buNone/>
              <a:defRPr sz="1333"/>
            </a:lvl5pPr>
            <a:lvl6pPr marL="1904924" indent="0" algn="ctr">
              <a:buNone/>
              <a:defRPr sz="1333"/>
            </a:lvl6pPr>
            <a:lvl7pPr marL="2285909" indent="0" algn="ctr">
              <a:buNone/>
              <a:defRPr sz="1333"/>
            </a:lvl7pPr>
            <a:lvl8pPr marL="2666893" indent="0" algn="ctr">
              <a:buNone/>
              <a:defRPr sz="1333"/>
            </a:lvl8pPr>
            <a:lvl9pPr marL="3047878" indent="0" algn="ctr">
              <a:buNone/>
              <a:defRPr sz="1333"/>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latin typeface="Helvetica Neue" charset="0"/>
                <a:ea typeface="Helvetica Neue" charset="0"/>
                <a:cs typeface="Helvetica Neue" charset="0"/>
              </a:defRPr>
            </a:lvl1pPr>
          </a:lstStyle>
          <a:p>
            <a:fld id="{5CDB52F1-A996-B34E-BF35-5C94A0D1EC86}" type="datetimeFigureOut">
              <a:rPr lang="en-US" smtClean="0"/>
              <a:t>3/2/18</a:t>
            </a:fld>
            <a:endParaRPr lang="en-US"/>
          </a:p>
        </p:txBody>
      </p:sp>
      <p:sp>
        <p:nvSpPr>
          <p:cNvPr id="5" name="Footer Placeholder 4"/>
          <p:cNvSpPr>
            <a:spLocks noGrp="1"/>
          </p:cNvSpPr>
          <p:nvPr>
            <p:ph type="ftr" sz="quarter" idx="11"/>
          </p:nvPr>
        </p:nvSpPr>
        <p:spPr/>
        <p:txBody>
          <a:bodyPr/>
          <a:lstStyle>
            <a:lvl1pPr>
              <a:defRPr>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12"/>
          </p:nvPr>
        </p:nvSpPr>
        <p:spPr/>
        <p:txBody>
          <a:bodyPr/>
          <a:lstStyle>
            <a:lvl1pPr>
              <a:defRPr>
                <a:latin typeface="Helvetica Neue" charset="0"/>
                <a:ea typeface="Helvetica Neue" charset="0"/>
                <a:cs typeface="Helvetica Neue" charset="0"/>
              </a:defRPr>
            </a:lvl1pPr>
          </a:lstStyle>
          <a:p>
            <a:fld id="{D6F3C31F-F7D8-B443-9951-4DC799FEF495}" type="slidenum">
              <a:rPr lang="en-US" smtClean="0"/>
              <a:t>‹#›</a:t>
            </a:fld>
            <a:endParaRPr lang="en-US"/>
          </a:p>
        </p:txBody>
      </p:sp>
    </p:spTree>
    <p:extLst>
      <p:ext uri="{BB962C8B-B14F-4D97-AF65-F5344CB8AC3E}">
        <p14:creationId xmlns:p14="http://schemas.microsoft.com/office/powerpoint/2010/main" val="8753780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DB52F1-A996-B34E-BF35-5C94A0D1EC86}"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13633996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04271"/>
            <a:ext cx="1971675" cy="48431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304271"/>
            <a:ext cx="5800725" cy="484319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DB52F1-A996-B34E-BF35-5C94A0D1EC86}"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964906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07674" y="728870"/>
            <a:ext cx="8691769" cy="446156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CDB52F1-A996-B34E-BF35-5C94A0D1EC86}"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25344417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424783"/>
            <a:ext cx="7886700" cy="2377281"/>
          </a:xfrm>
        </p:spPr>
        <p:txBody>
          <a:bodyPr anchor="b"/>
          <a:lstStyle>
            <a:lvl1pPr>
              <a:defRPr sz="5000"/>
            </a:lvl1pPr>
          </a:lstStyle>
          <a:p>
            <a:r>
              <a:rPr lang="en-US"/>
              <a:t>Click to edit Master title style</a:t>
            </a:r>
            <a:endParaRPr lang="en-US" dirty="0"/>
          </a:p>
        </p:txBody>
      </p:sp>
      <p:sp>
        <p:nvSpPr>
          <p:cNvPr id="3" name="Text Placeholder 2"/>
          <p:cNvSpPr>
            <a:spLocks noGrp="1"/>
          </p:cNvSpPr>
          <p:nvPr>
            <p:ph type="body" idx="1"/>
          </p:nvPr>
        </p:nvSpPr>
        <p:spPr>
          <a:xfrm>
            <a:off x="623888" y="3824554"/>
            <a:ext cx="7886700" cy="1250156"/>
          </a:xfrm>
        </p:spPr>
        <p:txBody>
          <a:bodyPr/>
          <a:lstStyle>
            <a:lvl1pPr marL="0" indent="0">
              <a:buNone/>
              <a:defRPr sz="2000">
                <a:solidFill>
                  <a:schemeClr val="tx1"/>
                </a:solidFill>
              </a:defRPr>
            </a:lvl1pPr>
            <a:lvl2pPr marL="380985" indent="0">
              <a:buNone/>
              <a:defRPr sz="1667">
                <a:solidFill>
                  <a:schemeClr val="tx1">
                    <a:tint val="75000"/>
                  </a:schemeClr>
                </a:solidFill>
              </a:defRPr>
            </a:lvl2pPr>
            <a:lvl3pPr marL="761970" indent="0">
              <a:buNone/>
              <a:defRPr sz="1500">
                <a:solidFill>
                  <a:schemeClr val="tx1">
                    <a:tint val="75000"/>
                  </a:schemeClr>
                </a:solidFill>
              </a:defRPr>
            </a:lvl3pPr>
            <a:lvl4pPr marL="1142954" indent="0">
              <a:buNone/>
              <a:defRPr sz="1333">
                <a:solidFill>
                  <a:schemeClr val="tx1">
                    <a:tint val="75000"/>
                  </a:schemeClr>
                </a:solidFill>
              </a:defRPr>
            </a:lvl4pPr>
            <a:lvl5pPr marL="1523939" indent="0">
              <a:buNone/>
              <a:defRPr sz="1333">
                <a:solidFill>
                  <a:schemeClr val="tx1">
                    <a:tint val="75000"/>
                  </a:schemeClr>
                </a:solidFill>
              </a:defRPr>
            </a:lvl5pPr>
            <a:lvl6pPr marL="1904924" indent="0">
              <a:buNone/>
              <a:defRPr sz="1333">
                <a:solidFill>
                  <a:schemeClr val="tx1">
                    <a:tint val="75000"/>
                  </a:schemeClr>
                </a:solidFill>
              </a:defRPr>
            </a:lvl6pPr>
            <a:lvl7pPr marL="2285909" indent="0">
              <a:buNone/>
              <a:defRPr sz="1333">
                <a:solidFill>
                  <a:schemeClr val="tx1">
                    <a:tint val="75000"/>
                  </a:schemeClr>
                </a:solidFill>
              </a:defRPr>
            </a:lvl7pPr>
            <a:lvl8pPr marL="2666893" indent="0">
              <a:buNone/>
              <a:defRPr sz="1333">
                <a:solidFill>
                  <a:schemeClr val="tx1">
                    <a:tint val="75000"/>
                  </a:schemeClr>
                </a:solidFill>
              </a:defRPr>
            </a:lvl8pPr>
            <a:lvl9pPr marL="3047878" indent="0">
              <a:buNone/>
              <a:defRPr sz="1333">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CDB52F1-A996-B34E-BF35-5C94A0D1EC86}" type="datetimeFigureOut">
              <a:rPr lang="en-US" smtClean="0"/>
              <a:t>3/2/18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34921753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521354"/>
            <a:ext cx="3886200" cy="362611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CDB52F1-A996-B34E-BF35-5C94A0D1EC86}"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3228673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04272"/>
            <a:ext cx="7886700" cy="1104636"/>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400969"/>
            <a:ext cx="3868340"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a:t>Edit Master text styles</a:t>
            </a:r>
          </a:p>
        </p:txBody>
      </p:sp>
      <p:sp>
        <p:nvSpPr>
          <p:cNvPr id="4" name="Content Placeholder 3"/>
          <p:cNvSpPr>
            <a:spLocks noGrp="1"/>
          </p:cNvSpPr>
          <p:nvPr>
            <p:ph sz="half" idx="2"/>
          </p:nvPr>
        </p:nvSpPr>
        <p:spPr>
          <a:xfrm>
            <a:off x="629842" y="2087563"/>
            <a:ext cx="3868340"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400969"/>
            <a:ext cx="3887391" cy="686593"/>
          </a:xfrm>
        </p:spPr>
        <p:txBody>
          <a:bodyPr anchor="b"/>
          <a:lstStyle>
            <a:lvl1pPr marL="0" indent="0">
              <a:buNone/>
              <a:defRPr sz="2000" b="1"/>
            </a:lvl1pPr>
            <a:lvl2pPr marL="380985" indent="0">
              <a:buNone/>
              <a:defRPr sz="1667" b="1"/>
            </a:lvl2pPr>
            <a:lvl3pPr marL="761970" indent="0">
              <a:buNone/>
              <a:defRPr sz="1500" b="1"/>
            </a:lvl3pPr>
            <a:lvl4pPr marL="1142954" indent="0">
              <a:buNone/>
              <a:defRPr sz="1333" b="1"/>
            </a:lvl4pPr>
            <a:lvl5pPr marL="1523939" indent="0">
              <a:buNone/>
              <a:defRPr sz="1333" b="1"/>
            </a:lvl5pPr>
            <a:lvl6pPr marL="1904924" indent="0">
              <a:buNone/>
              <a:defRPr sz="1333" b="1"/>
            </a:lvl6pPr>
            <a:lvl7pPr marL="2285909" indent="0">
              <a:buNone/>
              <a:defRPr sz="1333" b="1"/>
            </a:lvl7pPr>
            <a:lvl8pPr marL="2666893" indent="0">
              <a:buNone/>
              <a:defRPr sz="1333" b="1"/>
            </a:lvl8pPr>
            <a:lvl9pPr marL="3047878" indent="0">
              <a:buNone/>
              <a:defRPr sz="1333" b="1"/>
            </a:lvl9pPr>
          </a:lstStyle>
          <a:p>
            <a:pPr lvl="0"/>
            <a:r>
              <a:rPr lang="en-US"/>
              <a:t>Edit Master text styles</a:t>
            </a:r>
          </a:p>
        </p:txBody>
      </p:sp>
      <p:sp>
        <p:nvSpPr>
          <p:cNvPr id="6" name="Content Placeholder 5"/>
          <p:cNvSpPr>
            <a:spLocks noGrp="1"/>
          </p:cNvSpPr>
          <p:nvPr>
            <p:ph sz="quarter" idx="4"/>
          </p:nvPr>
        </p:nvSpPr>
        <p:spPr>
          <a:xfrm>
            <a:off x="4629151" y="2087563"/>
            <a:ext cx="3887391" cy="30704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CDB52F1-A996-B34E-BF35-5C94A0D1EC86}" type="datetimeFigureOut">
              <a:rPr lang="en-US" smtClean="0"/>
              <a:t>3/2/18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516092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CDB52F1-A996-B34E-BF35-5C94A0D1EC86}" type="datetimeFigureOut">
              <a:rPr lang="en-US" smtClean="0"/>
              <a:t>3/2/18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99004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DB52F1-A996-B34E-BF35-5C94A0D1EC86}" type="datetimeFigureOut">
              <a:rPr lang="en-US" smtClean="0"/>
              <a:t>3/2/18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40418087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667"/>
            </a:lvl1pPr>
          </a:lstStyle>
          <a:p>
            <a:r>
              <a:rPr lang="en-US"/>
              <a:t>Click to edit Master title style</a:t>
            </a:r>
            <a:endParaRPr lang="en-US" dirty="0"/>
          </a:p>
        </p:txBody>
      </p:sp>
      <p:sp>
        <p:nvSpPr>
          <p:cNvPr id="3" name="Content Placeholder 2"/>
          <p:cNvSpPr>
            <a:spLocks noGrp="1"/>
          </p:cNvSpPr>
          <p:nvPr>
            <p:ph idx="1"/>
          </p:nvPr>
        </p:nvSpPr>
        <p:spPr>
          <a:xfrm>
            <a:off x="3887391" y="822856"/>
            <a:ext cx="4629150" cy="4061354"/>
          </a:xfrm>
        </p:spPr>
        <p:txBody>
          <a:bodyPr/>
          <a:lstStyle>
            <a:lvl1pPr>
              <a:defRPr sz="2667"/>
            </a:lvl1pPr>
            <a:lvl2pPr>
              <a:defRPr sz="2333"/>
            </a:lvl2pPr>
            <a:lvl3pPr>
              <a:defRPr sz="2000"/>
            </a:lvl3pPr>
            <a:lvl4pPr>
              <a:defRPr sz="1667"/>
            </a:lvl4pPr>
            <a:lvl5pPr>
              <a:defRPr sz="1667"/>
            </a:lvl5pPr>
            <a:lvl6pPr>
              <a:defRPr sz="1667"/>
            </a:lvl6pPr>
            <a:lvl7pPr>
              <a:defRPr sz="1667"/>
            </a:lvl7pPr>
            <a:lvl8pPr>
              <a:defRPr sz="1667"/>
            </a:lvl8pPr>
            <a:lvl9pPr>
              <a:defRPr sz="166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a:t>Edit Master text styles</a:t>
            </a:r>
          </a:p>
        </p:txBody>
      </p:sp>
      <p:sp>
        <p:nvSpPr>
          <p:cNvPr id="5" name="Date Placeholder 4"/>
          <p:cNvSpPr>
            <a:spLocks noGrp="1"/>
          </p:cNvSpPr>
          <p:nvPr>
            <p:ph type="dt" sz="half" idx="10"/>
          </p:nvPr>
        </p:nvSpPr>
        <p:spPr/>
        <p:txBody>
          <a:bodyPr/>
          <a:lstStyle/>
          <a:p>
            <a:fld id="{5CDB52F1-A996-B34E-BF35-5C94A0D1EC86}"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31275211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81000"/>
            <a:ext cx="2949178" cy="1333500"/>
          </a:xfrm>
        </p:spPr>
        <p:txBody>
          <a:bodyPr anchor="b"/>
          <a:lstStyle>
            <a:lvl1pPr>
              <a:defRPr sz="2667"/>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822856"/>
            <a:ext cx="4629150" cy="4061354"/>
          </a:xfrm>
        </p:spPr>
        <p:txBody>
          <a:bodyPr anchor="t"/>
          <a:lstStyle>
            <a:lvl1pPr marL="0" indent="0">
              <a:buNone/>
              <a:defRPr sz="2667"/>
            </a:lvl1pPr>
            <a:lvl2pPr marL="380985" indent="0">
              <a:buNone/>
              <a:defRPr sz="2333"/>
            </a:lvl2pPr>
            <a:lvl3pPr marL="761970" indent="0">
              <a:buNone/>
              <a:defRPr sz="2000"/>
            </a:lvl3pPr>
            <a:lvl4pPr marL="1142954" indent="0">
              <a:buNone/>
              <a:defRPr sz="1667"/>
            </a:lvl4pPr>
            <a:lvl5pPr marL="1523939" indent="0">
              <a:buNone/>
              <a:defRPr sz="1667"/>
            </a:lvl5pPr>
            <a:lvl6pPr marL="1904924" indent="0">
              <a:buNone/>
              <a:defRPr sz="1667"/>
            </a:lvl6pPr>
            <a:lvl7pPr marL="2285909" indent="0">
              <a:buNone/>
              <a:defRPr sz="1667"/>
            </a:lvl7pPr>
            <a:lvl8pPr marL="2666893" indent="0">
              <a:buNone/>
              <a:defRPr sz="1667"/>
            </a:lvl8pPr>
            <a:lvl9pPr marL="3047878" indent="0">
              <a:buNone/>
              <a:defRPr sz="1667"/>
            </a:lvl9pPr>
          </a:lstStyle>
          <a:p>
            <a:r>
              <a:rPr lang="en-US"/>
              <a:t>Click icon to add picture</a:t>
            </a:r>
            <a:endParaRPr lang="en-US" dirty="0"/>
          </a:p>
        </p:txBody>
      </p:sp>
      <p:sp>
        <p:nvSpPr>
          <p:cNvPr id="4" name="Text Placeholder 3"/>
          <p:cNvSpPr>
            <a:spLocks noGrp="1"/>
          </p:cNvSpPr>
          <p:nvPr>
            <p:ph type="body" sz="half" idx="2"/>
          </p:nvPr>
        </p:nvSpPr>
        <p:spPr>
          <a:xfrm>
            <a:off x="629841" y="1714500"/>
            <a:ext cx="2949178" cy="3176323"/>
          </a:xfrm>
        </p:spPr>
        <p:txBody>
          <a:bodyPr/>
          <a:lstStyle>
            <a:lvl1pPr marL="0" indent="0">
              <a:buNone/>
              <a:defRPr sz="1333"/>
            </a:lvl1pPr>
            <a:lvl2pPr marL="380985" indent="0">
              <a:buNone/>
              <a:defRPr sz="1167"/>
            </a:lvl2pPr>
            <a:lvl3pPr marL="761970" indent="0">
              <a:buNone/>
              <a:defRPr sz="1000"/>
            </a:lvl3pPr>
            <a:lvl4pPr marL="1142954" indent="0">
              <a:buNone/>
              <a:defRPr sz="833"/>
            </a:lvl4pPr>
            <a:lvl5pPr marL="1523939" indent="0">
              <a:buNone/>
              <a:defRPr sz="833"/>
            </a:lvl5pPr>
            <a:lvl6pPr marL="1904924" indent="0">
              <a:buNone/>
              <a:defRPr sz="833"/>
            </a:lvl6pPr>
            <a:lvl7pPr marL="2285909" indent="0">
              <a:buNone/>
              <a:defRPr sz="833"/>
            </a:lvl7pPr>
            <a:lvl8pPr marL="2666893" indent="0">
              <a:buNone/>
              <a:defRPr sz="833"/>
            </a:lvl8pPr>
            <a:lvl9pPr marL="3047878" indent="0">
              <a:buNone/>
              <a:defRPr sz="833"/>
            </a:lvl9pPr>
          </a:lstStyle>
          <a:p>
            <a:pPr lvl="0"/>
            <a:r>
              <a:rPr lang="en-US"/>
              <a:t>Edit Master text styles</a:t>
            </a:r>
          </a:p>
        </p:txBody>
      </p:sp>
      <p:sp>
        <p:nvSpPr>
          <p:cNvPr id="5" name="Date Placeholder 4"/>
          <p:cNvSpPr>
            <a:spLocks noGrp="1"/>
          </p:cNvSpPr>
          <p:nvPr>
            <p:ph type="dt" sz="half" idx="10"/>
          </p:nvPr>
        </p:nvSpPr>
        <p:spPr/>
        <p:txBody>
          <a:bodyPr/>
          <a:lstStyle/>
          <a:p>
            <a:fld id="{5CDB52F1-A996-B34E-BF35-5C94A0D1EC86}" type="datetimeFigureOut">
              <a:rPr lang="en-US" smtClean="0"/>
              <a:t>3/2/18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6F3C31F-F7D8-B443-9951-4DC799FEF495}" type="slidenum">
              <a:rPr lang="en-US" smtClean="0"/>
              <a:t>‹#›</a:t>
            </a:fld>
            <a:endParaRPr lang="en-US"/>
          </a:p>
        </p:txBody>
      </p:sp>
    </p:spTree>
    <p:extLst>
      <p:ext uri="{BB962C8B-B14F-4D97-AF65-F5344CB8AC3E}">
        <p14:creationId xmlns:p14="http://schemas.microsoft.com/office/powerpoint/2010/main" val="3864085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1815" y="88348"/>
            <a:ext cx="8687628" cy="41965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7674" y="651566"/>
            <a:ext cx="8691769" cy="453886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5296960"/>
            <a:ext cx="2057400" cy="304271"/>
          </a:xfrm>
          <a:prstGeom prst="rect">
            <a:avLst/>
          </a:prstGeom>
        </p:spPr>
        <p:txBody>
          <a:bodyPr vert="horz" lIns="91440" tIns="45720" rIns="91440" bIns="45720" rtlCol="0" anchor="ctr"/>
          <a:lstStyle>
            <a:lvl1pPr algn="l">
              <a:defRPr sz="1000">
                <a:solidFill>
                  <a:schemeClr val="tx1">
                    <a:tint val="75000"/>
                  </a:schemeClr>
                </a:solidFill>
                <a:latin typeface="Helvetica Neue" charset="0"/>
                <a:ea typeface="Helvetica Neue" charset="0"/>
                <a:cs typeface="Helvetica Neue" charset="0"/>
              </a:defRPr>
            </a:lvl1pPr>
          </a:lstStyle>
          <a:p>
            <a:fld id="{5CDB52F1-A996-B34E-BF35-5C94A0D1EC86}" type="datetimeFigureOut">
              <a:rPr lang="en-US" smtClean="0"/>
              <a:t>3/2/18</a:t>
            </a:fld>
            <a:endParaRPr lang="en-US"/>
          </a:p>
        </p:txBody>
      </p:sp>
      <p:sp>
        <p:nvSpPr>
          <p:cNvPr id="5" name="Footer Placeholder 4"/>
          <p:cNvSpPr>
            <a:spLocks noGrp="1"/>
          </p:cNvSpPr>
          <p:nvPr>
            <p:ph type="ftr" sz="quarter" idx="3"/>
          </p:nvPr>
        </p:nvSpPr>
        <p:spPr>
          <a:xfrm>
            <a:off x="3028950" y="5296960"/>
            <a:ext cx="3086100" cy="304271"/>
          </a:xfrm>
          <a:prstGeom prst="rect">
            <a:avLst/>
          </a:prstGeom>
        </p:spPr>
        <p:txBody>
          <a:bodyPr vert="horz" lIns="91440" tIns="45720" rIns="91440" bIns="45720" rtlCol="0" anchor="ctr"/>
          <a:lstStyle>
            <a:lvl1pPr algn="ctr">
              <a:defRPr sz="1000">
                <a:solidFill>
                  <a:schemeClr val="tx1">
                    <a:tint val="75000"/>
                  </a:schemeClr>
                </a:solidFill>
                <a:latin typeface="Helvetica Neue" charset="0"/>
                <a:ea typeface="Helvetica Neue" charset="0"/>
                <a:cs typeface="Helvetica Neue" charset="0"/>
              </a:defRPr>
            </a:lvl1pPr>
          </a:lstStyle>
          <a:p>
            <a:endParaRPr lang="en-US"/>
          </a:p>
        </p:txBody>
      </p:sp>
      <p:sp>
        <p:nvSpPr>
          <p:cNvPr id="6" name="Slide Number Placeholder 5"/>
          <p:cNvSpPr>
            <a:spLocks noGrp="1"/>
          </p:cNvSpPr>
          <p:nvPr>
            <p:ph type="sldNum" sz="quarter" idx="4"/>
          </p:nvPr>
        </p:nvSpPr>
        <p:spPr>
          <a:xfrm>
            <a:off x="6457950" y="5296960"/>
            <a:ext cx="2057400" cy="304271"/>
          </a:xfrm>
          <a:prstGeom prst="rect">
            <a:avLst/>
          </a:prstGeom>
        </p:spPr>
        <p:txBody>
          <a:bodyPr vert="horz" lIns="91440" tIns="45720" rIns="91440" bIns="45720" rtlCol="0" anchor="ctr"/>
          <a:lstStyle>
            <a:lvl1pPr algn="r">
              <a:defRPr sz="1000">
                <a:solidFill>
                  <a:schemeClr val="tx1">
                    <a:tint val="75000"/>
                  </a:schemeClr>
                </a:solidFill>
                <a:latin typeface="Helvetica Neue" charset="0"/>
                <a:ea typeface="Helvetica Neue" charset="0"/>
                <a:cs typeface="Helvetica Neue" charset="0"/>
              </a:defRPr>
            </a:lvl1pPr>
          </a:lstStyle>
          <a:p>
            <a:fld id="{D6F3C31F-F7D8-B443-9951-4DC799FEF495}" type="slidenum">
              <a:rPr lang="en-US" smtClean="0"/>
              <a:t>‹#›</a:t>
            </a:fld>
            <a:endParaRPr lang="en-US"/>
          </a:p>
        </p:txBody>
      </p:sp>
    </p:spTree>
    <p:extLst>
      <p:ext uri="{BB962C8B-B14F-4D97-AF65-F5344CB8AC3E}">
        <p14:creationId xmlns:p14="http://schemas.microsoft.com/office/powerpoint/2010/main" val="507259657"/>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Lst>
  <p:txStyles>
    <p:titleStyle>
      <a:lvl1pPr algn="l" defTabSz="761970" rtl="0" eaLnBrk="1" latinLnBrk="0" hangingPunct="1">
        <a:lnSpc>
          <a:spcPct val="90000"/>
        </a:lnSpc>
        <a:spcBef>
          <a:spcPct val="0"/>
        </a:spcBef>
        <a:buNone/>
        <a:defRPr sz="2667" kern="1200">
          <a:solidFill>
            <a:schemeClr val="tx1"/>
          </a:solidFill>
          <a:latin typeface="Helvetica Neue" charset="0"/>
          <a:ea typeface="Helvetica Neue" charset="0"/>
          <a:cs typeface="Helvetica Neue" charset="0"/>
        </a:defRPr>
      </a:lvl1pPr>
    </p:titleStyle>
    <p:bodyStyle>
      <a:lvl1pPr marL="190492" indent="-190492" algn="l" defTabSz="761970" rtl="0" eaLnBrk="1" latinLnBrk="0" hangingPunct="1">
        <a:lnSpc>
          <a:spcPct val="90000"/>
        </a:lnSpc>
        <a:spcBef>
          <a:spcPts val="833"/>
        </a:spcBef>
        <a:buFont typeface="Wingdings" charset="2"/>
        <a:buChar char="q"/>
        <a:defRPr sz="2000" kern="1200">
          <a:solidFill>
            <a:schemeClr val="tx1"/>
          </a:solidFill>
          <a:latin typeface="Helvetica Neue" charset="0"/>
          <a:ea typeface="Helvetica Neue" charset="0"/>
          <a:cs typeface="Helvetica Neue" charset="0"/>
        </a:defRPr>
      </a:lvl1pPr>
      <a:lvl2pPr marL="571477" indent="-190492" algn="l" defTabSz="761970" rtl="0" eaLnBrk="1" latinLnBrk="0" hangingPunct="1">
        <a:lnSpc>
          <a:spcPct val="90000"/>
        </a:lnSpc>
        <a:spcBef>
          <a:spcPts val="417"/>
        </a:spcBef>
        <a:buFont typeface="Wingdings" charset="2"/>
        <a:buChar char="q"/>
        <a:defRPr sz="1667" kern="1200">
          <a:solidFill>
            <a:schemeClr val="tx1"/>
          </a:solidFill>
          <a:latin typeface="Helvetica Neue" charset="0"/>
          <a:ea typeface="Helvetica Neue" charset="0"/>
          <a:cs typeface="Helvetica Neue" charset="0"/>
        </a:defRPr>
      </a:lvl2pPr>
      <a:lvl3pPr marL="952462" indent="-190492" algn="l" defTabSz="761970" rtl="0" eaLnBrk="1" latinLnBrk="0" hangingPunct="1">
        <a:lnSpc>
          <a:spcPct val="90000"/>
        </a:lnSpc>
        <a:spcBef>
          <a:spcPts val="417"/>
        </a:spcBef>
        <a:buFont typeface="Wingdings" charset="2"/>
        <a:buChar char="q"/>
        <a:defRPr sz="1500" kern="1200">
          <a:solidFill>
            <a:schemeClr val="tx1"/>
          </a:solidFill>
          <a:latin typeface="Helvetica Neue" charset="0"/>
          <a:ea typeface="Helvetica Neue" charset="0"/>
          <a:cs typeface="Helvetica Neue" charset="0"/>
        </a:defRPr>
      </a:lvl3pPr>
      <a:lvl4pPr marL="1333447"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4pPr>
      <a:lvl5pPr marL="1714431"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p:bodyStyle>
    <p:otherStyle>
      <a:defPPr>
        <a:defRPr lang="en-US"/>
      </a:defPPr>
      <a:lvl1pPr marL="0" algn="l" defTabSz="761970" rtl="0" eaLnBrk="1" latinLnBrk="0" hangingPunct="1">
        <a:defRPr sz="1500" kern="1200">
          <a:solidFill>
            <a:schemeClr val="tx1"/>
          </a:solidFill>
          <a:latin typeface="+mn-lt"/>
          <a:ea typeface="+mn-ea"/>
          <a:cs typeface="+mn-cs"/>
        </a:defRPr>
      </a:lvl1pPr>
      <a:lvl2pPr marL="380985" algn="l" defTabSz="761970" rtl="0" eaLnBrk="1" latinLnBrk="0" hangingPunct="1">
        <a:defRPr sz="1500" kern="1200">
          <a:solidFill>
            <a:schemeClr val="tx1"/>
          </a:solidFill>
          <a:latin typeface="+mn-lt"/>
          <a:ea typeface="+mn-ea"/>
          <a:cs typeface="+mn-cs"/>
        </a:defRPr>
      </a:lvl2pPr>
      <a:lvl3pPr marL="761970" algn="l" defTabSz="761970" rtl="0" eaLnBrk="1" latinLnBrk="0" hangingPunct="1">
        <a:defRPr sz="1500" kern="1200">
          <a:solidFill>
            <a:schemeClr val="tx1"/>
          </a:solidFill>
          <a:latin typeface="+mn-lt"/>
          <a:ea typeface="+mn-ea"/>
          <a:cs typeface="+mn-cs"/>
        </a:defRPr>
      </a:lvl3pPr>
      <a:lvl4pPr marL="1142954" algn="l" defTabSz="761970" rtl="0" eaLnBrk="1" latinLnBrk="0" hangingPunct="1">
        <a:defRPr sz="1500" kern="1200">
          <a:solidFill>
            <a:schemeClr val="tx1"/>
          </a:solidFill>
          <a:latin typeface="+mn-lt"/>
          <a:ea typeface="+mn-ea"/>
          <a:cs typeface="+mn-cs"/>
        </a:defRPr>
      </a:lvl4pPr>
      <a:lvl5pPr marL="1523939" algn="l" defTabSz="761970" rtl="0" eaLnBrk="1" latinLnBrk="0" hangingPunct="1">
        <a:defRPr sz="1500" kern="1200">
          <a:solidFill>
            <a:schemeClr val="tx1"/>
          </a:solidFill>
          <a:latin typeface="+mn-lt"/>
          <a:ea typeface="+mn-ea"/>
          <a:cs typeface="+mn-cs"/>
        </a:defRPr>
      </a:lvl5pPr>
      <a:lvl6pPr marL="1904924" algn="l" defTabSz="761970" rtl="0" eaLnBrk="1" latinLnBrk="0" hangingPunct="1">
        <a:defRPr sz="1500" kern="1200">
          <a:solidFill>
            <a:schemeClr val="tx1"/>
          </a:solidFill>
          <a:latin typeface="+mn-lt"/>
          <a:ea typeface="+mn-ea"/>
          <a:cs typeface="+mn-cs"/>
        </a:defRPr>
      </a:lvl6pPr>
      <a:lvl7pPr marL="2285909" algn="l" defTabSz="761970" rtl="0" eaLnBrk="1" latinLnBrk="0" hangingPunct="1">
        <a:defRPr sz="1500" kern="1200">
          <a:solidFill>
            <a:schemeClr val="tx1"/>
          </a:solidFill>
          <a:latin typeface="+mn-lt"/>
          <a:ea typeface="+mn-ea"/>
          <a:cs typeface="+mn-cs"/>
        </a:defRPr>
      </a:lvl7pPr>
      <a:lvl8pPr marL="2666893" algn="l" defTabSz="761970" rtl="0" eaLnBrk="1" latinLnBrk="0" hangingPunct="1">
        <a:defRPr sz="1500" kern="1200">
          <a:solidFill>
            <a:schemeClr val="tx1"/>
          </a:solidFill>
          <a:latin typeface="+mn-lt"/>
          <a:ea typeface="+mn-ea"/>
          <a:cs typeface="+mn-cs"/>
        </a:defRPr>
      </a:lvl8pPr>
      <a:lvl9pPr marL="3047878" algn="l" defTabSz="761970" rtl="0" eaLnBrk="1" latinLnBrk="0" hangingPunct="1">
        <a:defRPr sz="15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7.tiff"/><Relationship Id="rId3" Type="http://schemas.openxmlformats.org/officeDocument/2006/relationships/hyperlink" Target="https://en.wikipedia.org/wiki/One-time_password" TargetMode="External"/><Relationship Id="rId7" Type="http://schemas.openxmlformats.org/officeDocument/2006/relationships/hyperlink" Target="https://en.wikipedia.org/wiki/HMAC-based_One-time_Password_Algorithm#Definition" TargetMode="External"/><Relationship Id="rId2" Type="http://schemas.openxmlformats.org/officeDocument/2006/relationships/hyperlink" Target="https://en.wikipedia.org/wiki/Algorithm" TargetMode="External"/><Relationship Id="rId1" Type="http://schemas.openxmlformats.org/officeDocument/2006/relationships/slideLayout" Target="../slideLayouts/slideLayout2.xml"/><Relationship Id="rId6" Type="http://schemas.openxmlformats.org/officeDocument/2006/relationships/hyperlink" Target="https://en.wikipedia.org/wiki/SHA-1" TargetMode="External"/><Relationship Id="rId5" Type="http://schemas.openxmlformats.org/officeDocument/2006/relationships/hyperlink" Target="https://tools.ietf.org/html/rfc6238" TargetMode="External"/><Relationship Id="rId4" Type="http://schemas.openxmlformats.org/officeDocument/2006/relationships/hyperlink" Target="https://en.wikipedia.org/wiki/Shared_secret"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tiff"/><Relationship Id="rId2" Type="http://schemas.openxmlformats.org/officeDocument/2006/relationships/image" Target="../media/image9.tiff"/><Relationship Id="rId1" Type="http://schemas.openxmlformats.org/officeDocument/2006/relationships/slideLayout" Target="../slideLayouts/slideLayout2.xml"/><Relationship Id="rId5" Type="http://schemas.openxmlformats.org/officeDocument/2006/relationships/image" Target="../media/image12.tiff"/><Relationship Id="rId4" Type="http://schemas.openxmlformats.org/officeDocument/2006/relationships/image" Target="../media/image11.tiff"/></Relationships>
</file>

<file path=ppt/slides/_rels/slide13.xml.rels><?xml version="1.0" encoding="UTF-8" standalone="yes"?>
<Relationships xmlns="http://schemas.openxmlformats.org/package/2006/relationships"><Relationship Id="rId3" Type="http://schemas.openxmlformats.org/officeDocument/2006/relationships/image" Target="../media/image14.tiff"/><Relationship Id="rId2" Type="http://schemas.openxmlformats.org/officeDocument/2006/relationships/image" Target="../media/image13.tiff"/><Relationship Id="rId1" Type="http://schemas.openxmlformats.org/officeDocument/2006/relationships/slideLayout" Target="../slideLayouts/slideLayout2.xml"/><Relationship Id="rId4" Type="http://schemas.openxmlformats.org/officeDocument/2006/relationships/image" Target="../media/image15.tiff"/></Relationships>
</file>

<file path=ppt/slides/_rels/slide1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2.xml"/><Relationship Id="rId4" Type="http://schemas.openxmlformats.org/officeDocument/2006/relationships/image" Target="../media/image18.tiff"/></Relationships>
</file>

<file path=ppt/slides/_rels/slide15.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0.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edn.com/electronics-news/4378802/Linux-controls-instruments-through-Ethernet" TargetMode="External"/><Relationship Id="rId2" Type="http://schemas.openxmlformats.org/officeDocument/2006/relationships/hyperlink" Target="https://forums.ni.com/t5/Example-Program-Drafts/Python-LabVIEW-TCP-IP-socket-communication/ta-p/3537049" TargetMode="External"/><Relationship Id="rId1" Type="http://schemas.openxmlformats.org/officeDocument/2006/relationships/slideLayout" Target="../slideLayouts/slideLayout2.xml"/><Relationship Id="rId4" Type="http://schemas.openxmlformats.org/officeDocument/2006/relationships/hyperlink" Target="https://www.rohde-schwarz.com/us/driver-pages/remote-control/3-visa-and-tools_231388.html"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hyperlink" Target="https://arduino.stackexchange.com/questions/35682/how-to-run-tcp-socket-server-on-arduino-uno-wifi" TargetMode="External"/><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19.xml.rels><?xml version="1.0" encoding="UTF-8" standalone="yes"?>
<Relationships xmlns="http://schemas.openxmlformats.org/package/2006/relationships"><Relationship Id="rId3" Type="http://schemas.openxmlformats.org/officeDocument/2006/relationships/hyperlink" Target="https://www.princeton.edu/researchcomputing/faq/how-do-github-permissions/" TargetMode="External"/><Relationship Id="rId2" Type="http://schemas.openxmlformats.org/officeDocument/2006/relationships/hyperlink" Target="http://www.princeton.edu/researchcomputing/services/" TargetMode="External"/><Relationship Id="rId1" Type="http://schemas.openxmlformats.org/officeDocument/2006/relationships/slideLayout" Target="../slideLayouts/slideLayout2.xml"/><Relationship Id="rId5" Type="http://schemas.openxmlformats.org/officeDocument/2006/relationships/hyperlink" Target="https://education.github.com/pack" TargetMode="External"/><Relationship Id="rId4" Type="http://schemas.openxmlformats.org/officeDocument/2006/relationships/hyperlink" Target="https://www.princeton.edu/researchcomputing/education/mini-course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s://en.wikipedia.org/wiki/Rob_Pike" TargetMode="External"/><Relationship Id="rId2" Type="http://schemas.openxmlformats.org/officeDocument/2006/relationships/hyperlink" Target="https://en.wikipedia.org/wiki/Brian_Kernighan" TargetMode="External"/><Relationship Id="rId1" Type="http://schemas.openxmlformats.org/officeDocument/2006/relationships/slideLayout" Target="../slideLayouts/slideLayout2.xml"/><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B22E4-1F4F-8845-BC4B-914423C07BFA}"/>
              </a:ext>
            </a:extLst>
          </p:cNvPr>
          <p:cNvSpPr>
            <a:spLocks noGrp="1"/>
          </p:cNvSpPr>
          <p:nvPr>
            <p:ph type="ctrTitle"/>
          </p:nvPr>
        </p:nvSpPr>
        <p:spPr/>
        <p:txBody>
          <a:bodyPr/>
          <a:lstStyle/>
          <a:p>
            <a:r>
              <a:rPr lang="en-US" dirty="0"/>
              <a:t>Engineer’s guide to </a:t>
            </a:r>
            <a:r>
              <a:rPr lang="en-US"/>
              <a:t>modern lab</a:t>
            </a:r>
            <a:endParaRPr lang="en-US" dirty="0"/>
          </a:p>
        </p:txBody>
      </p:sp>
      <p:sp>
        <p:nvSpPr>
          <p:cNvPr id="3" name="Subtitle 2">
            <a:extLst>
              <a:ext uri="{FF2B5EF4-FFF2-40B4-BE49-F238E27FC236}">
                <a16:creationId xmlns:a16="http://schemas.microsoft.com/office/drawing/2014/main" id="{733DC8C9-594A-974D-9291-C377F54FA5FC}"/>
              </a:ext>
            </a:extLst>
          </p:cNvPr>
          <p:cNvSpPr>
            <a:spLocks noGrp="1"/>
          </p:cNvSpPr>
          <p:nvPr>
            <p:ph type="subTitle" idx="1"/>
          </p:nvPr>
        </p:nvSpPr>
        <p:spPr/>
        <p:txBody>
          <a:bodyPr/>
          <a:lstStyle/>
          <a:p>
            <a:r>
              <a:rPr lang="en-US" dirty="0"/>
              <a:t>Thomas Ferreira de Lima</a:t>
            </a:r>
          </a:p>
          <a:p>
            <a:r>
              <a:rPr lang="en-US" dirty="0" err="1"/>
              <a:t>tlima@princeton.edu</a:t>
            </a:r>
            <a:endParaRPr lang="en-US" dirty="0"/>
          </a:p>
        </p:txBody>
      </p:sp>
    </p:spTree>
    <p:extLst>
      <p:ext uri="{BB962C8B-B14F-4D97-AF65-F5344CB8AC3E}">
        <p14:creationId xmlns:p14="http://schemas.microsoft.com/office/powerpoint/2010/main" val="9211780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726785-2922-4240-AF18-98373F82D649}"/>
              </a:ext>
            </a:extLst>
          </p:cNvPr>
          <p:cNvSpPr>
            <a:spLocks noGrp="1"/>
          </p:cNvSpPr>
          <p:nvPr>
            <p:ph type="title"/>
          </p:nvPr>
        </p:nvSpPr>
        <p:spPr/>
        <p:txBody>
          <a:bodyPr>
            <a:normAutofit fontScale="90000"/>
          </a:bodyPr>
          <a:lstStyle/>
          <a:p>
            <a:r>
              <a:rPr lang="en-US" dirty="0"/>
              <a:t>Common 2FA: Time-based One-Time Password</a:t>
            </a:r>
          </a:p>
        </p:txBody>
      </p:sp>
      <p:sp>
        <p:nvSpPr>
          <p:cNvPr id="3" name="Content Placeholder 2">
            <a:extLst>
              <a:ext uri="{FF2B5EF4-FFF2-40B4-BE49-F238E27FC236}">
                <a16:creationId xmlns:a16="http://schemas.microsoft.com/office/drawing/2014/main" id="{A0777B9E-390B-864B-B374-8B32101C70AE}"/>
              </a:ext>
            </a:extLst>
          </p:cNvPr>
          <p:cNvSpPr>
            <a:spLocks noGrp="1"/>
          </p:cNvSpPr>
          <p:nvPr>
            <p:ph idx="1"/>
          </p:nvPr>
        </p:nvSpPr>
        <p:spPr>
          <a:xfrm>
            <a:off x="107675" y="728870"/>
            <a:ext cx="5819300" cy="4782468"/>
          </a:xfrm>
        </p:spPr>
        <p:txBody>
          <a:bodyPr>
            <a:normAutofit fontScale="92500" lnSpcReduction="10000"/>
          </a:bodyPr>
          <a:lstStyle/>
          <a:p>
            <a:r>
              <a:rPr lang="en-US" sz="1800" dirty="0"/>
              <a:t>The </a:t>
            </a:r>
            <a:r>
              <a:rPr lang="en-US" sz="1800" b="1" dirty="0"/>
              <a:t>Time-based One-Time Password algorithm</a:t>
            </a:r>
            <a:r>
              <a:rPr lang="en-US" sz="1800" dirty="0"/>
              <a:t> (</a:t>
            </a:r>
            <a:r>
              <a:rPr lang="en-US" sz="1800" b="1" dirty="0"/>
              <a:t>TOTP</a:t>
            </a:r>
            <a:r>
              <a:rPr lang="en-US" sz="1800" dirty="0"/>
              <a:t>) is an </a:t>
            </a:r>
            <a:r>
              <a:rPr lang="en-US" sz="1800" dirty="0">
                <a:hlinkClick r:id="rId2" tooltip="Algorithm"/>
              </a:rPr>
              <a:t>algorithm</a:t>
            </a:r>
            <a:r>
              <a:rPr lang="en-US" sz="1800" dirty="0"/>
              <a:t> that computes a </a:t>
            </a:r>
            <a:r>
              <a:rPr lang="en-US" sz="1800" dirty="0">
                <a:hlinkClick r:id="rId3" tooltip="One-time password"/>
              </a:rPr>
              <a:t>one-time password</a:t>
            </a:r>
            <a:r>
              <a:rPr lang="en-US" sz="1800" dirty="0"/>
              <a:t> from a </a:t>
            </a:r>
            <a:r>
              <a:rPr lang="en-US" sz="1800" dirty="0">
                <a:hlinkClick r:id="rId4" tooltip="Shared secret"/>
              </a:rPr>
              <a:t>shared secret key</a:t>
            </a:r>
            <a:r>
              <a:rPr lang="en-US" sz="1800" dirty="0"/>
              <a:t> and the current time.</a:t>
            </a:r>
          </a:p>
          <a:p>
            <a:r>
              <a:rPr lang="en-US" dirty="0"/>
              <a:t>According to </a:t>
            </a:r>
            <a:r>
              <a:rPr lang="en-US" dirty="0">
                <a:hlinkClick r:id="rId5"/>
              </a:rPr>
              <a:t>RFC 6238</a:t>
            </a:r>
            <a:r>
              <a:rPr lang="en-US" dirty="0"/>
              <a:t>, the reference implementation is as follows:</a:t>
            </a:r>
          </a:p>
          <a:p>
            <a:pPr lvl="1"/>
            <a:r>
              <a:rPr lang="en-US" dirty="0"/>
              <a:t>Generate a key, K, which is an arbitrary byte string, and share it securely with the client. (e.g. via a QR code)</a:t>
            </a:r>
          </a:p>
          <a:p>
            <a:pPr lvl="1"/>
            <a:r>
              <a:rPr lang="en-US" dirty="0"/>
              <a:t>Agree upon a T0, the Unix time to start counting time steps from, and an interval, TI, which will be used to calculate the value of the counter C (defaults are the Unix epoch as T0 and 30 seconds as TI)</a:t>
            </a:r>
          </a:p>
          <a:p>
            <a:pPr lvl="1"/>
            <a:r>
              <a:rPr lang="en-US" dirty="0"/>
              <a:t>Agree upon a cryptographic hash method (default is </a:t>
            </a:r>
            <a:r>
              <a:rPr lang="en-US" dirty="0">
                <a:hlinkClick r:id="rId6" tooltip="SHA-1"/>
              </a:rPr>
              <a:t>SHA-1</a:t>
            </a:r>
            <a:r>
              <a:rPr lang="en-US" dirty="0"/>
              <a:t>)</a:t>
            </a:r>
          </a:p>
          <a:p>
            <a:pPr lvl="1"/>
            <a:r>
              <a:rPr lang="en-US" dirty="0"/>
              <a:t>Agree upon a token length, N (default is 6)</a:t>
            </a:r>
          </a:p>
          <a:p>
            <a:r>
              <a:rPr lang="en-US" sz="1800" dirty="0"/>
              <a:t>Token generation:</a:t>
            </a:r>
          </a:p>
          <a:p>
            <a:pPr lvl="1"/>
            <a:r>
              <a:rPr lang="en-US" sz="1600" dirty="0"/>
              <a:t>TC = floor((</a:t>
            </a:r>
            <a:r>
              <a:rPr lang="en-US" sz="1600" dirty="0" err="1"/>
              <a:t>unixtime</a:t>
            </a:r>
            <a:r>
              <a:rPr lang="en-US" sz="1600" dirty="0"/>
              <a:t>(now) − </a:t>
            </a:r>
            <a:r>
              <a:rPr lang="en-US" sz="1600" dirty="0" err="1"/>
              <a:t>unixtime</a:t>
            </a:r>
            <a:r>
              <a:rPr lang="en-US" sz="1600" dirty="0"/>
              <a:t>(T0)) / TI),</a:t>
            </a:r>
          </a:p>
          <a:p>
            <a:pPr lvl="1"/>
            <a:r>
              <a:rPr lang="en-US" sz="1600" dirty="0"/>
              <a:t>TOTP = </a:t>
            </a:r>
            <a:r>
              <a:rPr lang="en-US" dirty="0">
                <a:hlinkClick r:id="rId7" tooltip="HMAC-based One-time Password Algorithm"/>
              </a:rPr>
              <a:t>HOTP</a:t>
            </a:r>
            <a:r>
              <a:rPr lang="en-US" sz="1600" dirty="0"/>
              <a:t>(</a:t>
            </a:r>
            <a:r>
              <a:rPr lang="en-US" sz="1600" dirty="0" err="1"/>
              <a:t>SecretKey</a:t>
            </a:r>
            <a:r>
              <a:rPr lang="en-US" sz="1600" dirty="0"/>
              <a:t>, TC),</a:t>
            </a:r>
          </a:p>
          <a:p>
            <a:pPr lvl="1"/>
            <a:r>
              <a:rPr lang="en-US" sz="1600" b="1" dirty="0"/>
              <a:t>TOTP-Value</a:t>
            </a:r>
            <a:r>
              <a:rPr lang="en-US" sz="1600" dirty="0"/>
              <a:t> = TOTP mod 10</a:t>
            </a:r>
            <a:r>
              <a:rPr lang="en-US" sz="1600" i="1" baseline="30000" dirty="0"/>
              <a:t>d</a:t>
            </a:r>
            <a:r>
              <a:rPr lang="en-US" sz="1600" dirty="0"/>
              <a:t>, where </a:t>
            </a:r>
            <a:r>
              <a:rPr lang="en-US" sz="1600" i="1" dirty="0"/>
              <a:t>d</a:t>
            </a:r>
            <a:r>
              <a:rPr lang="en-US" sz="1600" dirty="0"/>
              <a:t> is the desired number of digits of the one-time password.</a:t>
            </a:r>
            <a:endParaRPr lang="en-US" sz="1467" dirty="0"/>
          </a:p>
        </p:txBody>
      </p:sp>
      <p:pic>
        <p:nvPicPr>
          <p:cNvPr id="4" name="Picture 3">
            <a:extLst>
              <a:ext uri="{FF2B5EF4-FFF2-40B4-BE49-F238E27FC236}">
                <a16:creationId xmlns:a16="http://schemas.microsoft.com/office/drawing/2014/main" id="{E3384FF0-B15A-A744-AA46-AEA92CFD1D08}"/>
              </a:ext>
            </a:extLst>
          </p:cNvPr>
          <p:cNvPicPr>
            <a:picLocks noChangeAspect="1"/>
          </p:cNvPicPr>
          <p:nvPr/>
        </p:nvPicPr>
        <p:blipFill rotWithShape="1">
          <a:blip r:embed="rId8"/>
          <a:srcRect l="21814" t="5912" r="29829" b="6815"/>
          <a:stretch/>
        </p:blipFill>
        <p:spPr>
          <a:xfrm>
            <a:off x="5951911" y="728870"/>
            <a:ext cx="3009208" cy="4422371"/>
          </a:xfrm>
          <a:prstGeom prst="rect">
            <a:avLst/>
          </a:prstGeom>
        </p:spPr>
      </p:pic>
    </p:spTree>
    <p:extLst>
      <p:ext uri="{BB962C8B-B14F-4D97-AF65-F5344CB8AC3E}">
        <p14:creationId xmlns:p14="http://schemas.microsoft.com/office/powerpoint/2010/main" val="10993372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68764-692A-B349-90D6-F510A952F60C}"/>
              </a:ext>
            </a:extLst>
          </p:cNvPr>
          <p:cNvSpPr>
            <a:spLocks noGrp="1"/>
          </p:cNvSpPr>
          <p:nvPr>
            <p:ph type="title"/>
          </p:nvPr>
        </p:nvSpPr>
        <p:spPr/>
        <p:txBody>
          <a:bodyPr>
            <a:normAutofit fontScale="90000"/>
          </a:bodyPr>
          <a:lstStyle/>
          <a:p>
            <a:r>
              <a:rPr lang="en-US" dirty="0"/>
              <a:t>Python as programming language</a:t>
            </a:r>
          </a:p>
        </p:txBody>
      </p:sp>
      <p:sp>
        <p:nvSpPr>
          <p:cNvPr id="3" name="Content Placeholder 2">
            <a:extLst>
              <a:ext uri="{FF2B5EF4-FFF2-40B4-BE49-F238E27FC236}">
                <a16:creationId xmlns:a16="http://schemas.microsoft.com/office/drawing/2014/main" id="{DF04E7AD-09A9-EA47-90A9-64574734891C}"/>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B97FE1C-1953-AB48-90B3-57EFA6E1D0D1}"/>
              </a:ext>
            </a:extLst>
          </p:cNvPr>
          <p:cNvPicPr>
            <a:picLocks noChangeAspect="1"/>
          </p:cNvPicPr>
          <p:nvPr/>
        </p:nvPicPr>
        <p:blipFill>
          <a:blip r:embed="rId2"/>
          <a:stretch>
            <a:fillRect/>
          </a:stretch>
        </p:blipFill>
        <p:spPr>
          <a:xfrm>
            <a:off x="2548558" y="745435"/>
            <a:ext cx="3810000" cy="4445000"/>
          </a:xfrm>
          <a:prstGeom prst="rect">
            <a:avLst/>
          </a:prstGeom>
        </p:spPr>
      </p:pic>
    </p:spTree>
    <p:extLst>
      <p:ext uri="{BB962C8B-B14F-4D97-AF65-F5344CB8AC3E}">
        <p14:creationId xmlns:p14="http://schemas.microsoft.com/office/powerpoint/2010/main" val="364381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373C3-492E-084B-BC2B-F02285B1A771}"/>
              </a:ext>
            </a:extLst>
          </p:cNvPr>
          <p:cNvSpPr>
            <a:spLocks noGrp="1"/>
          </p:cNvSpPr>
          <p:nvPr>
            <p:ph type="title"/>
          </p:nvPr>
        </p:nvSpPr>
        <p:spPr/>
        <p:txBody>
          <a:bodyPr>
            <a:normAutofit fontScale="90000"/>
          </a:bodyPr>
          <a:lstStyle/>
          <a:p>
            <a:r>
              <a:rPr lang="en-US" dirty="0"/>
              <a:t>GPIB, USB, Serial</a:t>
            </a:r>
          </a:p>
        </p:txBody>
      </p:sp>
      <p:sp>
        <p:nvSpPr>
          <p:cNvPr id="3" name="Content Placeholder 2">
            <a:extLst>
              <a:ext uri="{FF2B5EF4-FFF2-40B4-BE49-F238E27FC236}">
                <a16:creationId xmlns:a16="http://schemas.microsoft.com/office/drawing/2014/main" id="{2ED51AA4-3F14-E54D-B33B-CE4689E29404}"/>
              </a:ext>
            </a:extLst>
          </p:cNvPr>
          <p:cNvSpPr>
            <a:spLocks noGrp="1"/>
          </p:cNvSpPr>
          <p:nvPr>
            <p:ph idx="1"/>
          </p:nvPr>
        </p:nvSpPr>
        <p:spPr>
          <a:xfrm>
            <a:off x="107674" y="728870"/>
            <a:ext cx="8691769" cy="4898846"/>
          </a:xfrm>
        </p:spPr>
        <p:txBody>
          <a:bodyPr>
            <a:normAutofit/>
          </a:bodyPr>
          <a:lstStyle/>
          <a:p>
            <a:r>
              <a:rPr lang="en-US" dirty="0"/>
              <a:t>GPIB hardware interface options</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t>USB (straightforward)</a:t>
            </a:r>
          </a:p>
          <a:p>
            <a:r>
              <a:rPr lang="en-US" dirty="0"/>
              <a:t>Serial to USB &lt; $30</a:t>
            </a:r>
          </a:p>
        </p:txBody>
      </p:sp>
      <p:pic>
        <p:nvPicPr>
          <p:cNvPr id="4" name="Picture 3">
            <a:extLst>
              <a:ext uri="{FF2B5EF4-FFF2-40B4-BE49-F238E27FC236}">
                <a16:creationId xmlns:a16="http://schemas.microsoft.com/office/drawing/2014/main" id="{0F29F608-CF04-904C-B823-D4295BADC07E}"/>
              </a:ext>
            </a:extLst>
          </p:cNvPr>
          <p:cNvPicPr>
            <a:picLocks noChangeAspect="1"/>
          </p:cNvPicPr>
          <p:nvPr/>
        </p:nvPicPr>
        <p:blipFill>
          <a:blip r:embed="rId2"/>
          <a:stretch>
            <a:fillRect/>
          </a:stretch>
        </p:blipFill>
        <p:spPr>
          <a:xfrm>
            <a:off x="107674" y="1228321"/>
            <a:ext cx="3175801" cy="2529032"/>
          </a:xfrm>
          <a:prstGeom prst="rect">
            <a:avLst/>
          </a:prstGeom>
        </p:spPr>
      </p:pic>
      <p:pic>
        <p:nvPicPr>
          <p:cNvPr id="5" name="Picture 4">
            <a:extLst>
              <a:ext uri="{FF2B5EF4-FFF2-40B4-BE49-F238E27FC236}">
                <a16:creationId xmlns:a16="http://schemas.microsoft.com/office/drawing/2014/main" id="{F87B7525-30FD-6248-95F5-B6FBA3ED513B}"/>
              </a:ext>
            </a:extLst>
          </p:cNvPr>
          <p:cNvPicPr>
            <a:picLocks noChangeAspect="1"/>
          </p:cNvPicPr>
          <p:nvPr/>
        </p:nvPicPr>
        <p:blipFill>
          <a:blip r:embed="rId3"/>
          <a:stretch>
            <a:fillRect/>
          </a:stretch>
        </p:blipFill>
        <p:spPr>
          <a:xfrm>
            <a:off x="3219975" y="1200349"/>
            <a:ext cx="2382804" cy="2557004"/>
          </a:xfrm>
          <a:prstGeom prst="rect">
            <a:avLst/>
          </a:prstGeom>
        </p:spPr>
      </p:pic>
      <p:sp>
        <p:nvSpPr>
          <p:cNvPr id="6" name="TextBox 5">
            <a:extLst>
              <a:ext uri="{FF2B5EF4-FFF2-40B4-BE49-F238E27FC236}">
                <a16:creationId xmlns:a16="http://schemas.microsoft.com/office/drawing/2014/main" id="{66F5B97F-7595-5C40-9851-C5B53AC942B0}"/>
              </a:ext>
            </a:extLst>
          </p:cNvPr>
          <p:cNvSpPr txBox="1"/>
          <p:nvPr/>
        </p:nvSpPr>
        <p:spPr>
          <a:xfrm>
            <a:off x="814563" y="3978222"/>
            <a:ext cx="1988045" cy="308418"/>
          </a:xfrm>
          <a:prstGeom prst="rect">
            <a:avLst/>
          </a:prstGeom>
          <a:noFill/>
        </p:spPr>
        <p:txBody>
          <a:bodyPr wrap="none" rtlCol="0">
            <a:spAutoFit/>
          </a:bodyPr>
          <a:lstStyle/>
          <a:p>
            <a:r>
              <a:rPr lang="en-US" dirty="0">
                <a:latin typeface="Helvetica" pitchFamily="2" charset="0"/>
              </a:rPr>
              <a:t>GPIB-USB about $600</a:t>
            </a:r>
          </a:p>
        </p:txBody>
      </p:sp>
      <p:sp>
        <p:nvSpPr>
          <p:cNvPr id="7" name="TextBox 6">
            <a:extLst>
              <a:ext uri="{FF2B5EF4-FFF2-40B4-BE49-F238E27FC236}">
                <a16:creationId xmlns:a16="http://schemas.microsoft.com/office/drawing/2014/main" id="{DB5A0959-F70B-8547-A232-C4D02936EAE4}"/>
              </a:ext>
            </a:extLst>
          </p:cNvPr>
          <p:cNvSpPr txBox="1"/>
          <p:nvPr/>
        </p:nvSpPr>
        <p:spPr>
          <a:xfrm>
            <a:off x="3460781" y="3972301"/>
            <a:ext cx="1917513" cy="308418"/>
          </a:xfrm>
          <a:prstGeom prst="rect">
            <a:avLst/>
          </a:prstGeom>
          <a:noFill/>
        </p:spPr>
        <p:txBody>
          <a:bodyPr wrap="none" rtlCol="0">
            <a:spAutoFit/>
          </a:bodyPr>
          <a:lstStyle/>
          <a:p>
            <a:r>
              <a:rPr lang="en-US" dirty="0">
                <a:latin typeface="Helvetica" pitchFamily="2" charset="0"/>
              </a:rPr>
              <a:t>PCI-GPIB about $740</a:t>
            </a:r>
          </a:p>
        </p:txBody>
      </p:sp>
      <p:pic>
        <p:nvPicPr>
          <p:cNvPr id="8" name="Picture 7">
            <a:extLst>
              <a:ext uri="{FF2B5EF4-FFF2-40B4-BE49-F238E27FC236}">
                <a16:creationId xmlns:a16="http://schemas.microsoft.com/office/drawing/2014/main" id="{1D011FC5-91B0-7B4D-A5F3-0CCE663C4B0C}"/>
              </a:ext>
            </a:extLst>
          </p:cNvPr>
          <p:cNvPicPr>
            <a:picLocks noChangeAspect="1"/>
          </p:cNvPicPr>
          <p:nvPr/>
        </p:nvPicPr>
        <p:blipFill>
          <a:blip r:embed="rId4"/>
          <a:stretch>
            <a:fillRect/>
          </a:stretch>
        </p:blipFill>
        <p:spPr>
          <a:xfrm>
            <a:off x="5691195" y="1228321"/>
            <a:ext cx="3393458" cy="2471997"/>
          </a:xfrm>
          <a:prstGeom prst="rect">
            <a:avLst/>
          </a:prstGeom>
        </p:spPr>
      </p:pic>
      <p:sp>
        <p:nvSpPr>
          <p:cNvPr id="9" name="TextBox 8">
            <a:extLst>
              <a:ext uri="{FF2B5EF4-FFF2-40B4-BE49-F238E27FC236}">
                <a16:creationId xmlns:a16="http://schemas.microsoft.com/office/drawing/2014/main" id="{D223E3EF-B822-DE49-9C50-242EAE781011}"/>
              </a:ext>
            </a:extLst>
          </p:cNvPr>
          <p:cNvSpPr txBox="1"/>
          <p:nvPr/>
        </p:nvSpPr>
        <p:spPr>
          <a:xfrm>
            <a:off x="5849304" y="3982749"/>
            <a:ext cx="2645276" cy="308418"/>
          </a:xfrm>
          <a:prstGeom prst="rect">
            <a:avLst/>
          </a:prstGeom>
          <a:noFill/>
        </p:spPr>
        <p:txBody>
          <a:bodyPr wrap="none" rtlCol="0">
            <a:spAutoFit/>
          </a:bodyPr>
          <a:lstStyle/>
          <a:p>
            <a:r>
              <a:rPr lang="en-US" dirty="0">
                <a:latin typeface="Helvetica" pitchFamily="2" charset="0"/>
              </a:rPr>
              <a:t>GPIB-ENET/1000 about $1400</a:t>
            </a:r>
          </a:p>
        </p:txBody>
      </p:sp>
      <p:pic>
        <p:nvPicPr>
          <p:cNvPr id="10" name="Picture 9">
            <a:extLst>
              <a:ext uri="{FF2B5EF4-FFF2-40B4-BE49-F238E27FC236}">
                <a16:creationId xmlns:a16="http://schemas.microsoft.com/office/drawing/2014/main" id="{FBA49BAA-6835-C447-8386-B9F66ECF4EB3}"/>
              </a:ext>
            </a:extLst>
          </p:cNvPr>
          <p:cNvPicPr>
            <a:picLocks noChangeAspect="1"/>
          </p:cNvPicPr>
          <p:nvPr/>
        </p:nvPicPr>
        <p:blipFill>
          <a:blip r:embed="rId5"/>
          <a:stretch>
            <a:fillRect/>
          </a:stretch>
        </p:blipFill>
        <p:spPr>
          <a:xfrm>
            <a:off x="4172988" y="4350327"/>
            <a:ext cx="1364673" cy="1364673"/>
          </a:xfrm>
          <a:prstGeom prst="rect">
            <a:avLst/>
          </a:prstGeom>
        </p:spPr>
      </p:pic>
    </p:spTree>
    <p:extLst>
      <p:ext uri="{BB962C8B-B14F-4D97-AF65-F5344CB8AC3E}">
        <p14:creationId xmlns:p14="http://schemas.microsoft.com/office/powerpoint/2010/main" val="973090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500D3A-4174-334A-A24B-415F30ACE057}"/>
              </a:ext>
            </a:extLst>
          </p:cNvPr>
          <p:cNvSpPr>
            <a:spLocks noGrp="1"/>
          </p:cNvSpPr>
          <p:nvPr>
            <p:ph type="title"/>
          </p:nvPr>
        </p:nvSpPr>
        <p:spPr/>
        <p:txBody>
          <a:bodyPr>
            <a:normAutofit fontScale="90000"/>
          </a:bodyPr>
          <a:lstStyle/>
          <a:p>
            <a:r>
              <a:rPr lang="en-US" dirty="0"/>
              <a:t>VISA (Virtual Instrument Software Architecture)</a:t>
            </a:r>
          </a:p>
        </p:txBody>
      </p:sp>
      <p:sp>
        <p:nvSpPr>
          <p:cNvPr id="3" name="Content Placeholder 2">
            <a:extLst>
              <a:ext uri="{FF2B5EF4-FFF2-40B4-BE49-F238E27FC236}">
                <a16:creationId xmlns:a16="http://schemas.microsoft.com/office/drawing/2014/main" id="{E280E8FE-E644-BF41-9934-6F8D4A380741}"/>
              </a:ext>
            </a:extLst>
          </p:cNvPr>
          <p:cNvSpPr>
            <a:spLocks noGrp="1"/>
          </p:cNvSpPr>
          <p:nvPr>
            <p:ph idx="1"/>
          </p:nvPr>
        </p:nvSpPr>
        <p:spPr>
          <a:xfrm>
            <a:off x="107674" y="728870"/>
            <a:ext cx="8691769" cy="1424125"/>
          </a:xfrm>
        </p:spPr>
        <p:txBody>
          <a:bodyPr>
            <a:normAutofit fontScale="85000" lnSpcReduction="20000"/>
          </a:bodyPr>
          <a:lstStyle/>
          <a:p>
            <a:r>
              <a:rPr lang="en-US" dirty="0"/>
              <a:t>VISA is a standard for configuring, programming, and troubleshooting instrumentation systems comprising GPIB, VXI, PXI, Serial, Ethernet, and/or USB interfaces.</a:t>
            </a:r>
          </a:p>
          <a:p>
            <a:r>
              <a:rPr lang="en-US" dirty="0"/>
              <a:t>The VISA specification has explicit bindings to Visual Basic, C, and G (LabVIEW’s graphical language). However, you can use VISA with any language capable of calling functions in a shared library (</a:t>
            </a:r>
            <a:r>
              <a:rPr lang="en-US" i="1" dirty="0"/>
              <a:t>.</a:t>
            </a:r>
            <a:r>
              <a:rPr lang="en-US" i="1" dirty="0" err="1"/>
              <a:t>dll</a:t>
            </a:r>
            <a:r>
              <a:rPr lang="en-US" dirty="0"/>
              <a:t>, </a:t>
            </a:r>
            <a:r>
              <a:rPr lang="en-US" i="1" dirty="0"/>
              <a:t>.so</a:t>
            </a:r>
            <a:r>
              <a:rPr lang="en-US" dirty="0"/>
              <a:t>, </a:t>
            </a:r>
            <a:r>
              <a:rPr lang="en-US" i="1" dirty="0"/>
              <a:t>.</a:t>
            </a:r>
            <a:r>
              <a:rPr lang="en-US" i="1" dirty="0" err="1"/>
              <a:t>dylib</a:t>
            </a:r>
            <a:r>
              <a:rPr lang="en-US" dirty="0"/>
              <a:t>). </a:t>
            </a:r>
            <a:r>
              <a:rPr lang="en-US" dirty="0" err="1"/>
              <a:t>PyVISA</a:t>
            </a:r>
            <a:r>
              <a:rPr lang="en-US" dirty="0"/>
              <a:t> is Python wrapper for such shared library ... and more.</a:t>
            </a:r>
          </a:p>
        </p:txBody>
      </p:sp>
      <p:pic>
        <p:nvPicPr>
          <p:cNvPr id="4" name="Picture 3">
            <a:extLst>
              <a:ext uri="{FF2B5EF4-FFF2-40B4-BE49-F238E27FC236}">
                <a16:creationId xmlns:a16="http://schemas.microsoft.com/office/drawing/2014/main" id="{A4C3849E-BBFA-BF4B-81F4-FF4E86FC4057}"/>
              </a:ext>
            </a:extLst>
          </p:cNvPr>
          <p:cNvPicPr>
            <a:picLocks noChangeAspect="1"/>
          </p:cNvPicPr>
          <p:nvPr/>
        </p:nvPicPr>
        <p:blipFill>
          <a:blip r:embed="rId2"/>
          <a:stretch>
            <a:fillRect/>
          </a:stretch>
        </p:blipFill>
        <p:spPr>
          <a:xfrm>
            <a:off x="813813" y="2346993"/>
            <a:ext cx="1485900" cy="1117600"/>
          </a:xfrm>
          <a:prstGeom prst="rect">
            <a:avLst/>
          </a:prstGeom>
        </p:spPr>
      </p:pic>
      <p:pic>
        <p:nvPicPr>
          <p:cNvPr id="5" name="Picture 4">
            <a:extLst>
              <a:ext uri="{FF2B5EF4-FFF2-40B4-BE49-F238E27FC236}">
                <a16:creationId xmlns:a16="http://schemas.microsoft.com/office/drawing/2014/main" id="{DCBF92DD-17E3-1A4F-9E06-A851121B9FCC}"/>
              </a:ext>
            </a:extLst>
          </p:cNvPr>
          <p:cNvPicPr>
            <a:picLocks noChangeAspect="1"/>
          </p:cNvPicPr>
          <p:nvPr/>
        </p:nvPicPr>
        <p:blipFill>
          <a:blip r:embed="rId3"/>
          <a:stretch>
            <a:fillRect/>
          </a:stretch>
        </p:blipFill>
        <p:spPr>
          <a:xfrm>
            <a:off x="512272" y="3807641"/>
            <a:ext cx="2088982" cy="1603663"/>
          </a:xfrm>
          <a:prstGeom prst="rect">
            <a:avLst/>
          </a:prstGeom>
        </p:spPr>
      </p:pic>
      <p:pic>
        <p:nvPicPr>
          <p:cNvPr id="6" name="Picture 5">
            <a:extLst>
              <a:ext uri="{FF2B5EF4-FFF2-40B4-BE49-F238E27FC236}">
                <a16:creationId xmlns:a16="http://schemas.microsoft.com/office/drawing/2014/main" id="{DEA8227C-FD8C-7D44-9248-783701742A12}"/>
              </a:ext>
            </a:extLst>
          </p:cNvPr>
          <p:cNvPicPr>
            <a:picLocks noChangeAspect="1"/>
          </p:cNvPicPr>
          <p:nvPr/>
        </p:nvPicPr>
        <p:blipFill>
          <a:blip r:embed="rId4"/>
          <a:stretch>
            <a:fillRect/>
          </a:stretch>
        </p:blipFill>
        <p:spPr>
          <a:xfrm>
            <a:off x="3167149" y="2238686"/>
            <a:ext cx="5287696" cy="3172618"/>
          </a:xfrm>
          <a:prstGeom prst="rect">
            <a:avLst/>
          </a:prstGeom>
        </p:spPr>
      </p:pic>
    </p:spTree>
    <p:extLst>
      <p:ext uri="{BB962C8B-B14F-4D97-AF65-F5344CB8AC3E}">
        <p14:creationId xmlns:p14="http://schemas.microsoft.com/office/powerpoint/2010/main" val="11416176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992A833-1F0A-7941-BBED-ABA8FB7B59D6}"/>
              </a:ext>
            </a:extLst>
          </p:cNvPr>
          <p:cNvPicPr>
            <a:picLocks noChangeAspect="1"/>
          </p:cNvPicPr>
          <p:nvPr/>
        </p:nvPicPr>
        <p:blipFill>
          <a:blip r:embed="rId2"/>
          <a:stretch>
            <a:fillRect/>
          </a:stretch>
        </p:blipFill>
        <p:spPr>
          <a:xfrm>
            <a:off x="3591098" y="1155815"/>
            <a:ext cx="5117984" cy="3834477"/>
          </a:xfrm>
          <a:prstGeom prst="rect">
            <a:avLst/>
          </a:prstGeom>
        </p:spPr>
      </p:pic>
      <p:sp>
        <p:nvSpPr>
          <p:cNvPr id="2" name="Title 1">
            <a:extLst>
              <a:ext uri="{FF2B5EF4-FFF2-40B4-BE49-F238E27FC236}">
                <a16:creationId xmlns:a16="http://schemas.microsoft.com/office/drawing/2014/main" id="{6001939E-DC16-1945-A6C0-DB4FCB81A9E3}"/>
              </a:ext>
            </a:extLst>
          </p:cNvPr>
          <p:cNvSpPr>
            <a:spLocks noGrp="1"/>
          </p:cNvSpPr>
          <p:nvPr>
            <p:ph type="title"/>
          </p:nvPr>
        </p:nvSpPr>
        <p:spPr/>
        <p:txBody>
          <a:bodyPr>
            <a:normAutofit fontScale="90000"/>
          </a:bodyPr>
          <a:lstStyle/>
          <a:p>
            <a:r>
              <a:rPr lang="en-US" dirty="0"/>
              <a:t>Ethernet LAN</a:t>
            </a:r>
          </a:p>
        </p:txBody>
      </p:sp>
      <p:sp>
        <p:nvSpPr>
          <p:cNvPr id="3" name="Content Placeholder 2">
            <a:extLst>
              <a:ext uri="{FF2B5EF4-FFF2-40B4-BE49-F238E27FC236}">
                <a16:creationId xmlns:a16="http://schemas.microsoft.com/office/drawing/2014/main" id="{D495F65C-F12E-4F4F-9A47-700026ED662E}"/>
              </a:ext>
            </a:extLst>
          </p:cNvPr>
          <p:cNvSpPr>
            <a:spLocks noGrp="1"/>
          </p:cNvSpPr>
          <p:nvPr>
            <p:ph idx="1"/>
          </p:nvPr>
        </p:nvSpPr>
        <p:spPr/>
        <p:txBody>
          <a:bodyPr/>
          <a:lstStyle/>
          <a:p>
            <a:r>
              <a:rPr lang="en-US" dirty="0"/>
              <a:t>A little bit about networks and internet</a:t>
            </a:r>
          </a:p>
        </p:txBody>
      </p:sp>
      <p:pic>
        <p:nvPicPr>
          <p:cNvPr id="5" name="Picture 4">
            <a:extLst>
              <a:ext uri="{FF2B5EF4-FFF2-40B4-BE49-F238E27FC236}">
                <a16:creationId xmlns:a16="http://schemas.microsoft.com/office/drawing/2014/main" id="{924A7AEC-7D4A-DA4E-9AB5-B2467061A2C8}"/>
              </a:ext>
            </a:extLst>
          </p:cNvPr>
          <p:cNvPicPr>
            <a:picLocks noChangeAspect="1"/>
          </p:cNvPicPr>
          <p:nvPr/>
        </p:nvPicPr>
        <p:blipFill>
          <a:blip r:embed="rId3"/>
          <a:stretch>
            <a:fillRect/>
          </a:stretch>
        </p:blipFill>
        <p:spPr>
          <a:xfrm>
            <a:off x="211568" y="1575352"/>
            <a:ext cx="3492500" cy="1384300"/>
          </a:xfrm>
          <a:prstGeom prst="rect">
            <a:avLst/>
          </a:prstGeom>
        </p:spPr>
      </p:pic>
      <p:pic>
        <p:nvPicPr>
          <p:cNvPr id="6" name="Picture 5">
            <a:extLst>
              <a:ext uri="{FF2B5EF4-FFF2-40B4-BE49-F238E27FC236}">
                <a16:creationId xmlns:a16="http://schemas.microsoft.com/office/drawing/2014/main" id="{E748D316-4486-4F47-8C72-AC1FAFAA8D4C}"/>
              </a:ext>
            </a:extLst>
          </p:cNvPr>
          <p:cNvPicPr>
            <a:picLocks noChangeAspect="1"/>
          </p:cNvPicPr>
          <p:nvPr/>
        </p:nvPicPr>
        <p:blipFill rotWithShape="1">
          <a:blip r:embed="rId4"/>
          <a:srcRect l="10818" t="19666" r="13455" b="17000"/>
          <a:stretch/>
        </p:blipFill>
        <p:spPr>
          <a:xfrm>
            <a:off x="211568" y="3320052"/>
            <a:ext cx="3208712" cy="1509983"/>
          </a:xfrm>
          <a:prstGeom prst="rect">
            <a:avLst/>
          </a:prstGeom>
        </p:spPr>
      </p:pic>
      <p:sp>
        <p:nvSpPr>
          <p:cNvPr id="7" name="TextBox 6">
            <a:extLst>
              <a:ext uri="{FF2B5EF4-FFF2-40B4-BE49-F238E27FC236}">
                <a16:creationId xmlns:a16="http://schemas.microsoft.com/office/drawing/2014/main" id="{343BD1EE-4157-C24E-88D2-2373C87D4F04}"/>
              </a:ext>
            </a:extLst>
          </p:cNvPr>
          <p:cNvSpPr txBox="1"/>
          <p:nvPr/>
        </p:nvSpPr>
        <p:spPr>
          <a:xfrm>
            <a:off x="931025" y="4830035"/>
            <a:ext cx="1468672" cy="308418"/>
          </a:xfrm>
          <a:prstGeom prst="rect">
            <a:avLst/>
          </a:prstGeom>
          <a:noFill/>
        </p:spPr>
        <p:txBody>
          <a:bodyPr wrap="none" rtlCol="0">
            <a:spAutoFit/>
          </a:bodyPr>
          <a:lstStyle/>
          <a:p>
            <a:r>
              <a:rPr lang="en-US" dirty="0">
                <a:latin typeface="Helvetica" pitchFamily="2" charset="0"/>
              </a:rPr>
              <a:t>An 8-port switch</a:t>
            </a:r>
          </a:p>
        </p:txBody>
      </p:sp>
    </p:spTree>
    <p:extLst>
      <p:ext uri="{BB962C8B-B14F-4D97-AF65-F5344CB8AC3E}">
        <p14:creationId xmlns:p14="http://schemas.microsoft.com/office/powerpoint/2010/main" val="1817982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EF4E5-A261-2B45-B438-FB3E0CE61483}"/>
              </a:ext>
            </a:extLst>
          </p:cNvPr>
          <p:cNvSpPr>
            <a:spLocks noGrp="1"/>
          </p:cNvSpPr>
          <p:nvPr>
            <p:ph type="title"/>
          </p:nvPr>
        </p:nvSpPr>
        <p:spPr/>
        <p:txBody>
          <a:bodyPr>
            <a:normAutofit fontScale="90000"/>
          </a:bodyPr>
          <a:lstStyle/>
          <a:p>
            <a:r>
              <a:rPr lang="en-US" dirty="0"/>
              <a:t>Understanding Protocols: TCP/IP</a:t>
            </a:r>
          </a:p>
        </p:txBody>
      </p:sp>
      <p:pic>
        <p:nvPicPr>
          <p:cNvPr id="4" name="Picture 3">
            <a:extLst>
              <a:ext uri="{FF2B5EF4-FFF2-40B4-BE49-F238E27FC236}">
                <a16:creationId xmlns:a16="http://schemas.microsoft.com/office/drawing/2014/main" id="{3A7218EA-624E-834A-8CE5-EA4D59E14C97}"/>
              </a:ext>
            </a:extLst>
          </p:cNvPr>
          <p:cNvPicPr>
            <a:picLocks noChangeAspect="1"/>
          </p:cNvPicPr>
          <p:nvPr/>
        </p:nvPicPr>
        <p:blipFill>
          <a:blip r:embed="rId2"/>
          <a:stretch>
            <a:fillRect/>
          </a:stretch>
        </p:blipFill>
        <p:spPr>
          <a:xfrm>
            <a:off x="3142210" y="2552007"/>
            <a:ext cx="5414385" cy="2636217"/>
          </a:xfrm>
          <a:prstGeom prst="rect">
            <a:avLst/>
          </a:prstGeom>
        </p:spPr>
      </p:pic>
      <p:sp>
        <p:nvSpPr>
          <p:cNvPr id="6" name="TextBox 5">
            <a:extLst>
              <a:ext uri="{FF2B5EF4-FFF2-40B4-BE49-F238E27FC236}">
                <a16:creationId xmlns:a16="http://schemas.microsoft.com/office/drawing/2014/main" id="{D67234EA-A826-CB4A-A35D-85B547161A1F}"/>
              </a:ext>
            </a:extLst>
          </p:cNvPr>
          <p:cNvSpPr txBox="1"/>
          <p:nvPr/>
        </p:nvSpPr>
        <p:spPr>
          <a:xfrm>
            <a:off x="324195" y="889462"/>
            <a:ext cx="6367550" cy="1200329"/>
          </a:xfrm>
          <a:prstGeom prst="rect">
            <a:avLst/>
          </a:prstGeom>
          <a:noFill/>
        </p:spPr>
        <p:txBody>
          <a:bodyPr wrap="square" rtlCol="0">
            <a:spAutoFit/>
          </a:bodyPr>
          <a:lstStyle/>
          <a:p>
            <a:pPr marL="285750" indent="-285750">
              <a:buFont typeface="Wingdings" pitchFamily="2" charset="2"/>
              <a:buChar char="q"/>
            </a:pPr>
            <a:r>
              <a:rPr lang="en-US" sz="1800" dirty="0">
                <a:latin typeface="Helvetica" pitchFamily="2" charset="0"/>
              </a:rPr>
              <a:t>OSI 7-layer model (concept)</a:t>
            </a:r>
          </a:p>
          <a:p>
            <a:pPr marL="285750" indent="-285750">
              <a:buFont typeface="Wingdings" pitchFamily="2" charset="2"/>
              <a:buChar char="q"/>
            </a:pPr>
            <a:r>
              <a:rPr lang="en-US" sz="1800" dirty="0">
                <a:latin typeface="Helvetica" pitchFamily="2" charset="0"/>
              </a:rPr>
              <a:t>TCP/IP can be understood under the OSI framework</a:t>
            </a:r>
          </a:p>
          <a:p>
            <a:pPr marL="285750" indent="-285750">
              <a:buFont typeface="Wingdings" pitchFamily="2" charset="2"/>
              <a:buChar char="q"/>
            </a:pPr>
            <a:r>
              <a:rPr lang="en-US" sz="1800" dirty="0">
                <a:latin typeface="Helvetica" pitchFamily="2" charset="0"/>
              </a:rPr>
              <a:t>It goes from high level (application) to low level (bits and voltages)</a:t>
            </a:r>
          </a:p>
        </p:txBody>
      </p:sp>
    </p:spTree>
    <p:extLst>
      <p:ext uri="{BB962C8B-B14F-4D97-AF65-F5344CB8AC3E}">
        <p14:creationId xmlns:p14="http://schemas.microsoft.com/office/powerpoint/2010/main" val="25386213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3EF4E5-A261-2B45-B438-FB3E0CE61483}"/>
              </a:ext>
            </a:extLst>
          </p:cNvPr>
          <p:cNvSpPr>
            <a:spLocks noGrp="1"/>
          </p:cNvSpPr>
          <p:nvPr>
            <p:ph type="title"/>
          </p:nvPr>
        </p:nvSpPr>
        <p:spPr/>
        <p:txBody>
          <a:bodyPr>
            <a:normAutofit fontScale="90000"/>
          </a:bodyPr>
          <a:lstStyle/>
          <a:p>
            <a:r>
              <a:rPr lang="en-US" dirty="0"/>
              <a:t>Understanding Protocols: TCP/IP</a:t>
            </a:r>
          </a:p>
        </p:txBody>
      </p:sp>
      <p:sp>
        <p:nvSpPr>
          <p:cNvPr id="6" name="TextBox 5">
            <a:extLst>
              <a:ext uri="{FF2B5EF4-FFF2-40B4-BE49-F238E27FC236}">
                <a16:creationId xmlns:a16="http://schemas.microsoft.com/office/drawing/2014/main" id="{D67234EA-A826-CB4A-A35D-85B547161A1F}"/>
              </a:ext>
            </a:extLst>
          </p:cNvPr>
          <p:cNvSpPr txBox="1"/>
          <p:nvPr/>
        </p:nvSpPr>
        <p:spPr>
          <a:xfrm>
            <a:off x="324195" y="889462"/>
            <a:ext cx="6367550" cy="646331"/>
          </a:xfrm>
          <a:prstGeom prst="rect">
            <a:avLst/>
          </a:prstGeom>
          <a:noFill/>
        </p:spPr>
        <p:txBody>
          <a:bodyPr wrap="square" rtlCol="0">
            <a:spAutoFit/>
          </a:bodyPr>
          <a:lstStyle/>
          <a:p>
            <a:pPr marL="285750" indent="-285750">
              <a:buFont typeface="Wingdings" pitchFamily="2" charset="2"/>
              <a:buChar char="q"/>
            </a:pPr>
            <a:r>
              <a:rPr lang="en-US" sz="1800" dirty="0">
                <a:latin typeface="Helvetica" pitchFamily="2" charset="0"/>
              </a:rPr>
              <a:t>A packet contains a lot of headers that are used for routing, switching, communication control etc.</a:t>
            </a:r>
          </a:p>
        </p:txBody>
      </p:sp>
      <p:pic>
        <p:nvPicPr>
          <p:cNvPr id="5" name="Content Placeholder 4">
            <a:extLst>
              <a:ext uri="{FF2B5EF4-FFF2-40B4-BE49-F238E27FC236}">
                <a16:creationId xmlns:a16="http://schemas.microsoft.com/office/drawing/2014/main" id="{2274282A-B9FC-4F47-9AF0-989E42932A6E}"/>
              </a:ext>
            </a:extLst>
          </p:cNvPr>
          <p:cNvPicPr>
            <a:picLocks noGrp="1" noChangeAspect="1"/>
          </p:cNvPicPr>
          <p:nvPr>
            <p:ph idx="1"/>
          </p:nvPr>
        </p:nvPicPr>
        <p:blipFill>
          <a:blip r:embed="rId2"/>
          <a:stretch>
            <a:fillRect/>
          </a:stretch>
        </p:blipFill>
        <p:spPr>
          <a:xfrm>
            <a:off x="3335345" y="2327565"/>
            <a:ext cx="5301810" cy="3196068"/>
          </a:xfrm>
          <a:prstGeom prst="rect">
            <a:avLst/>
          </a:prstGeom>
        </p:spPr>
      </p:pic>
    </p:spTree>
    <p:extLst>
      <p:ext uri="{BB962C8B-B14F-4D97-AF65-F5344CB8AC3E}">
        <p14:creationId xmlns:p14="http://schemas.microsoft.com/office/powerpoint/2010/main" val="10794449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91977-5306-C14D-86DA-508276F2CEB3}"/>
              </a:ext>
            </a:extLst>
          </p:cNvPr>
          <p:cNvSpPr>
            <a:spLocks noGrp="1"/>
          </p:cNvSpPr>
          <p:nvPr>
            <p:ph type="title"/>
          </p:nvPr>
        </p:nvSpPr>
        <p:spPr/>
        <p:txBody>
          <a:bodyPr>
            <a:normAutofit fontScale="90000"/>
          </a:bodyPr>
          <a:lstStyle/>
          <a:p>
            <a:r>
              <a:rPr lang="en-US" dirty="0"/>
              <a:t>VISA Socket application</a:t>
            </a:r>
          </a:p>
        </p:txBody>
      </p:sp>
      <p:sp>
        <p:nvSpPr>
          <p:cNvPr id="3" name="Content Placeholder 2">
            <a:extLst>
              <a:ext uri="{FF2B5EF4-FFF2-40B4-BE49-F238E27FC236}">
                <a16:creationId xmlns:a16="http://schemas.microsoft.com/office/drawing/2014/main" id="{29219CE2-25D6-AB4A-B07D-48B3EB64770B}"/>
              </a:ext>
            </a:extLst>
          </p:cNvPr>
          <p:cNvSpPr>
            <a:spLocks noGrp="1"/>
          </p:cNvSpPr>
          <p:nvPr>
            <p:ph idx="1"/>
          </p:nvPr>
        </p:nvSpPr>
        <p:spPr>
          <a:xfrm>
            <a:off x="107674" y="728870"/>
            <a:ext cx="8691769" cy="4840657"/>
          </a:xfrm>
        </p:spPr>
        <p:txBody>
          <a:bodyPr>
            <a:normAutofit/>
          </a:bodyPr>
          <a:lstStyle/>
          <a:p>
            <a:r>
              <a:rPr lang="en-US" dirty="0"/>
              <a:t>Two of our instruments are controlled directly through the LAN using sockets.</a:t>
            </a:r>
          </a:p>
          <a:p>
            <a:r>
              <a:rPr lang="en-US" dirty="0"/>
              <a:t>VISA is the application, socket controls the session (open, close, alive, dead etc.), TCP/IP are the transport and network protocols, and Ethernet is the physical one.</a:t>
            </a:r>
          </a:p>
          <a:p>
            <a:r>
              <a:rPr lang="en-US" dirty="0"/>
              <a:t>We can also use </a:t>
            </a:r>
            <a:r>
              <a:rPr lang="en-US" dirty="0" err="1"/>
              <a:t>pyvisa</a:t>
            </a:r>
            <a:r>
              <a:rPr lang="en-US" dirty="0"/>
              <a:t> to talk to a </a:t>
            </a:r>
            <a:r>
              <a:rPr lang="en-US" dirty="0" err="1"/>
              <a:t>Labview</a:t>
            </a:r>
            <a:r>
              <a:rPr lang="en-US" dirty="0"/>
              <a:t> socket server.</a:t>
            </a:r>
          </a:p>
          <a:p>
            <a:r>
              <a:rPr lang="en-US" dirty="0">
                <a:hlinkClick r:id="rId2"/>
              </a:rPr>
              <a:t>https://forums.ni.com/t5/Example-Program-Drafts/Python-LabVIEW-TCP-IP-socket-communication/ta-p/3537049</a:t>
            </a:r>
            <a:endParaRPr lang="en-US" dirty="0"/>
          </a:p>
          <a:p>
            <a:r>
              <a:rPr lang="en-US" dirty="0"/>
              <a:t>Ask Alex Tait if you are interested in learning. Or copy paste his code from Andromeda.</a:t>
            </a:r>
          </a:p>
          <a:p>
            <a:r>
              <a:rPr lang="en-US" dirty="0"/>
              <a:t>More info: </a:t>
            </a:r>
            <a:r>
              <a:rPr lang="en-US" dirty="0">
                <a:hlinkClick r:id="rId3"/>
              </a:rPr>
              <a:t>https://www.edn.com/electronics-news/4378802/Linux-controls-instruments-through-Ethernet</a:t>
            </a:r>
            <a:endParaRPr lang="en-US" dirty="0"/>
          </a:p>
          <a:p>
            <a:r>
              <a:rPr lang="en-US" dirty="0">
                <a:hlinkClick r:id="rId4"/>
              </a:rPr>
              <a:t>https://www.rohde-schwarz.com/us/driver-pages/remote-control/3-visa-and-tools_231388.html</a:t>
            </a:r>
            <a:endParaRPr lang="en-US" dirty="0"/>
          </a:p>
          <a:p>
            <a:endParaRPr lang="en-US" dirty="0"/>
          </a:p>
          <a:p>
            <a:endParaRPr lang="en-US" dirty="0"/>
          </a:p>
        </p:txBody>
      </p:sp>
    </p:spTree>
    <p:extLst>
      <p:ext uri="{BB962C8B-B14F-4D97-AF65-F5344CB8AC3E}">
        <p14:creationId xmlns:p14="http://schemas.microsoft.com/office/powerpoint/2010/main" val="16071537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8CE675-C9D6-E640-BF6B-9C6F6D9349D6}"/>
              </a:ext>
            </a:extLst>
          </p:cNvPr>
          <p:cNvSpPr>
            <a:spLocks noGrp="1"/>
          </p:cNvSpPr>
          <p:nvPr>
            <p:ph type="title"/>
          </p:nvPr>
        </p:nvSpPr>
        <p:spPr/>
        <p:txBody>
          <a:bodyPr>
            <a:normAutofit fontScale="90000"/>
          </a:bodyPr>
          <a:lstStyle/>
          <a:p>
            <a:r>
              <a:rPr lang="en-US" dirty="0"/>
              <a:t>Socket application</a:t>
            </a:r>
          </a:p>
        </p:txBody>
      </p:sp>
      <p:sp>
        <p:nvSpPr>
          <p:cNvPr id="3" name="Content Placeholder 2">
            <a:extLst>
              <a:ext uri="{FF2B5EF4-FFF2-40B4-BE49-F238E27FC236}">
                <a16:creationId xmlns:a16="http://schemas.microsoft.com/office/drawing/2014/main" id="{46B7F03D-CC02-084D-93E8-6004BC92BC5E}"/>
              </a:ext>
            </a:extLst>
          </p:cNvPr>
          <p:cNvSpPr>
            <a:spLocks noGrp="1"/>
          </p:cNvSpPr>
          <p:nvPr>
            <p:ph idx="1"/>
          </p:nvPr>
        </p:nvSpPr>
        <p:spPr>
          <a:xfrm>
            <a:off x="107674" y="728870"/>
            <a:ext cx="8691769" cy="2338525"/>
          </a:xfrm>
        </p:spPr>
        <p:txBody>
          <a:bodyPr>
            <a:normAutofit lnSpcReduction="10000"/>
          </a:bodyPr>
          <a:lstStyle/>
          <a:p>
            <a:r>
              <a:rPr lang="en-US" dirty="0"/>
              <a:t>If you want to communicate to an Arduino, you have three options:</a:t>
            </a:r>
          </a:p>
          <a:p>
            <a:pPr lvl="1"/>
            <a:r>
              <a:rPr lang="en-US" strike="sngStrike" dirty="0"/>
              <a:t>Serial (USB)</a:t>
            </a:r>
          </a:p>
          <a:p>
            <a:pPr lvl="1"/>
            <a:r>
              <a:rPr lang="en-US" dirty="0"/>
              <a:t>Ethernet (RJ45 cable)</a:t>
            </a:r>
          </a:p>
          <a:p>
            <a:pPr lvl="1"/>
            <a:r>
              <a:rPr lang="en-US" dirty="0" err="1"/>
              <a:t>WiFi</a:t>
            </a:r>
            <a:r>
              <a:rPr lang="en-US" dirty="0"/>
              <a:t> (wireless)</a:t>
            </a:r>
          </a:p>
          <a:p>
            <a:r>
              <a:rPr lang="en-US" dirty="0"/>
              <a:t>Example from: </a:t>
            </a:r>
            <a:r>
              <a:rPr lang="en-US" dirty="0">
                <a:hlinkClick r:id="rId2"/>
              </a:rPr>
              <a:t>https://arduino.stackexchange.com/questions/35682/how-to-run-tcp-socket-server-on-arduino-uno-wifi</a:t>
            </a:r>
            <a:endParaRPr lang="en-US" dirty="0"/>
          </a:p>
          <a:p>
            <a:r>
              <a:rPr lang="en-US" dirty="0"/>
              <a:t>Should be straightforward. Use core python packages serial or socket.</a:t>
            </a:r>
          </a:p>
        </p:txBody>
      </p:sp>
      <p:pic>
        <p:nvPicPr>
          <p:cNvPr id="6" name="Picture 5">
            <a:extLst>
              <a:ext uri="{FF2B5EF4-FFF2-40B4-BE49-F238E27FC236}">
                <a16:creationId xmlns:a16="http://schemas.microsoft.com/office/drawing/2014/main" id="{0B3174ED-42FB-794E-8DBC-24F59D9450F5}"/>
              </a:ext>
            </a:extLst>
          </p:cNvPr>
          <p:cNvPicPr>
            <a:picLocks noChangeAspect="1"/>
          </p:cNvPicPr>
          <p:nvPr/>
        </p:nvPicPr>
        <p:blipFill>
          <a:blip r:embed="rId3"/>
          <a:stretch>
            <a:fillRect/>
          </a:stretch>
        </p:blipFill>
        <p:spPr>
          <a:xfrm>
            <a:off x="1080886" y="3067395"/>
            <a:ext cx="3175000" cy="2374900"/>
          </a:xfrm>
          <a:prstGeom prst="rect">
            <a:avLst/>
          </a:prstGeom>
        </p:spPr>
      </p:pic>
      <p:pic>
        <p:nvPicPr>
          <p:cNvPr id="7" name="Picture 6">
            <a:extLst>
              <a:ext uri="{FF2B5EF4-FFF2-40B4-BE49-F238E27FC236}">
                <a16:creationId xmlns:a16="http://schemas.microsoft.com/office/drawing/2014/main" id="{CB0C6999-2625-2743-95ED-17C9E0A04438}"/>
              </a:ext>
            </a:extLst>
          </p:cNvPr>
          <p:cNvPicPr>
            <a:picLocks noChangeAspect="1"/>
          </p:cNvPicPr>
          <p:nvPr/>
        </p:nvPicPr>
        <p:blipFill>
          <a:blip r:embed="rId4"/>
          <a:stretch>
            <a:fillRect/>
          </a:stretch>
        </p:blipFill>
        <p:spPr>
          <a:xfrm>
            <a:off x="4940164" y="3067395"/>
            <a:ext cx="3175000" cy="2374900"/>
          </a:xfrm>
          <a:prstGeom prst="rect">
            <a:avLst/>
          </a:prstGeom>
        </p:spPr>
      </p:pic>
      <p:sp>
        <p:nvSpPr>
          <p:cNvPr id="8" name="TextBox 7">
            <a:extLst>
              <a:ext uri="{FF2B5EF4-FFF2-40B4-BE49-F238E27FC236}">
                <a16:creationId xmlns:a16="http://schemas.microsoft.com/office/drawing/2014/main" id="{9C517E32-0AE3-7C43-BAFD-FFB657EAD715}"/>
              </a:ext>
            </a:extLst>
          </p:cNvPr>
          <p:cNvSpPr txBox="1"/>
          <p:nvPr/>
        </p:nvSpPr>
        <p:spPr>
          <a:xfrm>
            <a:off x="1870994" y="5391942"/>
            <a:ext cx="1507144" cy="308418"/>
          </a:xfrm>
          <a:prstGeom prst="rect">
            <a:avLst/>
          </a:prstGeom>
          <a:noFill/>
        </p:spPr>
        <p:txBody>
          <a:bodyPr wrap="none" rtlCol="0">
            <a:spAutoFit/>
          </a:bodyPr>
          <a:lstStyle/>
          <a:p>
            <a:r>
              <a:rPr lang="en-US" dirty="0">
                <a:latin typeface="Helvetica" pitchFamily="2" charset="0"/>
              </a:rPr>
              <a:t>Arduino </a:t>
            </a:r>
            <a:r>
              <a:rPr lang="en-US" dirty="0" err="1">
                <a:latin typeface="Helvetica" pitchFamily="2" charset="0"/>
              </a:rPr>
              <a:t>ethernet</a:t>
            </a:r>
            <a:endParaRPr lang="en-US" dirty="0">
              <a:latin typeface="Helvetica" pitchFamily="2" charset="0"/>
            </a:endParaRPr>
          </a:p>
        </p:txBody>
      </p:sp>
      <p:sp>
        <p:nvSpPr>
          <p:cNvPr id="9" name="TextBox 8">
            <a:extLst>
              <a:ext uri="{FF2B5EF4-FFF2-40B4-BE49-F238E27FC236}">
                <a16:creationId xmlns:a16="http://schemas.microsoft.com/office/drawing/2014/main" id="{C70EDA83-0E66-4D48-98E1-0DD2CD51C286}"/>
              </a:ext>
            </a:extLst>
          </p:cNvPr>
          <p:cNvSpPr txBox="1"/>
          <p:nvPr/>
        </p:nvSpPr>
        <p:spPr>
          <a:xfrm>
            <a:off x="5595095" y="5391942"/>
            <a:ext cx="1729961" cy="308418"/>
          </a:xfrm>
          <a:prstGeom prst="rect">
            <a:avLst/>
          </a:prstGeom>
          <a:noFill/>
        </p:spPr>
        <p:txBody>
          <a:bodyPr wrap="none" rtlCol="0">
            <a:spAutoFit/>
          </a:bodyPr>
          <a:lstStyle/>
          <a:p>
            <a:r>
              <a:rPr lang="en-US" dirty="0">
                <a:latin typeface="Helvetica" pitchFamily="2" charset="0"/>
              </a:rPr>
              <a:t>Arduino </a:t>
            </a:r>
            <a:r>
              <a:rPr lang="en-US" dirty="0" err="1">
                <a:latin typeface="Helvetica" pitchFamily="2" charset="0"/>
              </a:rPr>
              <a:t>WiFi</a:t>
            </a:r>
            <a:r>
              <a:rPr lang="en-US" dirty="0">
                <a:latin typeface="Helvetica" pitchFamily="2" charset="0"/>
              </a:rPr>
              <a:t> shield</a:t>
            </a:r>
          </a:p>
        </p:txBody>
      </p:sp>
    </p:spTree>
    <p:extLst>
      <p:ext uri="{BB962C8B-B14F-4D97-AF65-F5344CB8AC3E}">
        <p14:creationId xmlns:p14="http://schemas.microsoft.com/office/powerpoint/2010/main" val="27151008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C174F-255A-0842-A14E-082AB6C50A58}"/>
              </a:ext>
            </a:extLst>
          </p:cNvPr>
          <p:cNvSpPr>
            <a:spLocks noGrp="1"/>
          </p:cNvSpPr>
          <p:nvPr>
            <p:ph type="title"/>
          </p:nvPr>
        </p:nvSpPr>
        <p:spPr/>
        <p:txBody>
          <a:bodyPr>
            <a:normAutofit fontScale="90000"/>
          </a:bodyPr>
          <a:lstStyle/>
          <a:p>
            <a:r>
              <a:rPr lang="en-US" dirty="0"/>
              <a:t>Princeton Resources</a:t>
            </a:r>
          </a:p>
        </p:txBody>
      </p:sp>
      <p:sp>
        <p:nvSpPr>
          <p:cNvPr id="3" name="Content Placeholder 2">
            <a:extLst>
              <a:ext uri="{FF2B5EF4-FFF2-40B4-BE49-F238E27FC236}">
                <a16:creationId xmlns:a16="http://schemas.microsoft.com/office/drawing/2014/main" id="{EBD441B8-2EB9-4C42-97D9-6EBB45EACDE7}"/>
              </a:ext>
            </a:extLst>
          </p:cNvPr>
          <p:cNvSpPr>
            <a:spLocks noGrp="1"/>
          </p:cNvSpPr>
          <p:nvPr>
            <p:ph idx="1"/>
          </p:nvPr>
        </p:nvSpPr>
        <p:spPr/>
        <p:txBody>
          <a:bodyPr/>
          <a:lstStyle/>
          <a:p>
            <a:r>
              <a:rPr lang="en-US" dirty="0">
                <a:hlinkClick r:id="rId2"/>
              </a:rPr>
              <a:t>HPCRC</a:t>
            </a:r>
            <a:r>
              <a:rPr lang="en-US" dirty="0"/>
              <a:t> offers computer clusters for heavy load computations. Also some more obscure services, like technical support and workshops. </a:t>
            </a:r>
          </a:p>
          <a:p>
            <a:r>
              <a:rPr lang="en-US" dirty="0"/>
              <a:t>They also offer free private </a:t>
            </a:r>
            <a:r>
              <a:rPr lang="en-US" dirty="0" err="1"/>
              <a:t>github</a:t>
            </a:r>
            <a:r>
              <a:rPr lang="en-US" dirty="0"/>
              <a:t> repositories if you fill a form: </a:t>
            </a:r>
            <a:r>
              <a:rPr lang="en-US" dirty="0">
                <a:hlinkClick r:id="rId3"/>
              </a:rPr>
              <a:t>https://www.princeton.edu/researchcomputing/faq/how-do-github-permissions/</a:t>
            </a:r>
            <a:endParaRPr lang="en-US" dirty="0"/>
          </a:p>
          <a:p>
            <a:r>
              <a:rPr lang="en-US" dirty="0"/>
              <a:t>Attend all mini-courses they offer. They are entry-level. </a:t>
            </a:r>
            <a:r>
              <a:rPr lang="en-US" dirty="0">
                <a:hlinkClick r:id="rId4"/>
              </a:rPr>
              <a:t>https://www.princeton.edu/researchcomputing/education/mini-courses/</a:t>
            </a:r>
            <a:endParaRPr lang="en-US" dirty="0"/>
          </a:p>
          <a:p>
            <a:r>
              <a:rPr lang="en-US" dirty="0"/>
              <a:t>Student developer pack: a lot of free tools for students, including </a:t>
            </a:r>
            <a:r>
              <a:rPr lang="en-US" dirty="0" err="1"/>
              <a:t>github</a:t>
            </a:r>
            <a:r>
              <a:rPr lang="en-US" dirty="0"/>
              <a:t> and cloud services: </a:t>
            </a:r>
            <a:r>
              <a:rPr lang="en-US" dirty="0">
                <a:hlinkClick r:id="rId5"/>
              </a:rPr>
              <a:t>https://education.github.com/pack</a:t>
            </a:r>
            <a:endParaRPr lang="en-US" dirty="0"/>
          </a:p>
          <a:p>
            <a:endParaRPr lang="en-US" dirty="0"/>
          </a:p>
        </p:txBody>
      </p:sp>
    </p:spTree>
    <p:extLst>
      <p:ext uri="{BB962C8B-B14F-4D97-AF65-F5344CB8AC3E}">
        <p14:creationId xmlns:p14="http://schemas.microsoft.com/office/powerpoint/2010/main" val="3598933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82DB613-3820-C44C-8EFA-D200E9ED2503}"/>
              </a:ext>
            </a:extLst>
          </p:cNvPr>
          <p:cNvSpPr>
            <a:spLocks noGrp="1"/>
          </p:cNvSpPr>
          <p:nvPr>
            <p:ph type="title"/>
          </p:nvPr>
        </p:nvSpPr>
        <p:spPr/>
        <p:txBody>
          <a:bodyPr>
            <a:normAutofit fontScale="90000"/>
          </a:bodyPr>
          <a:lstStyle/>
          <a:p>
            <a:r>
              <a:rPr lang="en-US" dirty="0"/>
              <a:t>Outline</a:t>
            </a:r>
          </a:p>
        </p:txBody>
      </p:sp>
      <p:sp>
        <p:nvSpPr>
          <p:cNvPr id="7" name="Content Placeholder 6">
            <a:extLst>
              <a:ext uri="{FF2B5EF4-FFF2-40B4-BE49-F238E27FC236}">
                <a16:creationId xmlns:a16="http://schemas.microsoft.com/office/drawing/2014/main" id="{0A8241C1-DBC7-1F45-821A-E65FDF8D60A3}"/>
              </a:ext>
            </a:extLst>
          </p:cNvPr>
          <p:cNvSpPr>
            <a:spLocks noGrp="1"/>
          </p:cNvSpPr>
          <p:nvPr>
            <p:ph idx="1"/>
          </p:nvPr>
        </p:nvSpPr>
        <p:spPr>
          <a:xfrm>
            <a:off x="107674" y="728870"/>
            <a:ext cx="4472639" cy="4832345"/>
          </a:xfrm>
        </p:spPr>
        <p:txBody>
          <a:bodyPr>
            <a:normAutofit fontScale="62500" lnSpcReduction="20000"/>
          </a:bodyPr>
          <a:lstStyle/>
          <a:p>
            <a:r>
              <a:rPr lang="en-US" dirty="0"/>
              <a:t>8:20AM - Welcome and settling in. </a:t>
            </a:r>
            <a:r>
              <a:rPr lang="en-US" dirty="0" err="1"/>
              <a:t>Macbooks</a:t>
            </a:r>
            <a:r>
              <a:rPr lang="en-US" dirty="0"/>
              <a:t> charging. Internet connection ok etc.</a:t>
            </a:r>
            <a:endParaRPr lang="en-US" sz="6000" dirty="0"/>
          </a:p>
          <a:p>
            <a:r>
              <a:rPr lang="en-US" dirty="0"/>
              <a:t>8:30AM - Introduction, outline</a:t>
            </a:r>
            <a:endParaRPr lang="en-US" sz="6000" dirty="0"/>
          </a:p>
          <a:p>
            <a:r>
              <a:rPr lang="en-US" dirty="0"/>
              <a:t>8:45AM - An engineer's guide to modern lab control (part 1)</a:t>
            </a:r>
            <a:endParaRPr lang="en-US" sz="6000" dirty="0"/>
          </a:p>
          <a:p>
            <a:pPr lvl="1"/>
            <a:r>
              <a:rPr lang="en-US" sz="1800" dirty="0"/>
              <a:t>What is version control / </a:t>
            </a:r>
            <a:r>
              <a:rPr lang="en-US" sz="1800" dirty="0" err="1"/>
              <a:t>git</a:t>
            </a:r>
            <a:r>
              <a:rPr lang="en-US" sz="1800" dirty="0"/>
              <a:t> (15 minutes)</a:t>
            </a:r>
            <a:endParaRPr lang="en-US" sz="4800" dirty="0"/>
          </a:p>
          <a:p>
            <a:pPr lvl="1"/>
            <a:r>
              <a:rPr lang="en-US" sz="1800" dirty="0"/>
              <a:t>15-minute exercise</a:t>
            </a:r>
            <a:endParaRPr lang="en-US" sz="4800" dirty="0"/>
          </a:p>
          <a:p>
            <a:pPr lvl="1"/>
            <a:r>
              <a:rPr lang="en-US" sz="1800" dirty="0"/>
              <a:t>Cloning and collaborating from </a:t>
            </a:r>
            <a:r>
              <a:rPr lang="en-US" sz="1800" dirty="0" err="1"/>
              <a:t>github</a:t>
            </a:r>
            <a:r>
              <a:rPr lang="en-US" sz="1800" dirty="0"/>
              <a:t> (15 minutes)</a:t>
            </a:r>
            <a:endParaRPr lang="en-US" sz="4800" dirty="0"/>
          </a:p>
          <a:p>
            <a:pPr lvl="1"/>
            <a:r>
              <a:rPr lang="en-US" sz="1800" dirty="0"/>
              <a:t>A small intro to UNIX and bash</a:t>
            </a:r>
            <a:endParaRPr lang="en-US" sz="4800" dirty="0"/>
          </a:p>
          <a:p>
            <a:pPr lvl="1"/>
            <a:r>
              <a:rPr lang="en-US" sz="1800" dirty="0"/>
              <a:t>Digital security + private key authentication + 2FA</a:t>
            </a:r>
            <a:endParaRPr lang="en-US" sz="4800" dirty="0"/>
          </a:p>
          <a:p>
            <a:pPr lvl="1"/>
            <a:r>
              <a:rPr lang="en-US" sz="1800" dirty="0"/>
              <a:t>Break demo: have all connect to </a:t>
            </a:r>
            <a:r>
              <a:rPr lang="en-US" sz="1800" dirty="0" err="1"/>
              <a:t>cassander</a:t>
            </a:r>
            <a:r>
              <a:rPr lang="en-US" sz="1800" dirty="0"/>
              <a:t>/</a:t>
            </a:r>
            <a:r>
              <a:rPr lang="en-US" sz="1800" dirty="0" err="1"/>
              <a:t>github</a:t>
            </a:r>
            <a:r>
              <a:rPr lang="en-US" sz="1800" dirty="0"/>
              <a:t> with their key</a:t>
            </a:r>
            <a:endParaRPr lang="en-US" sz="4800" dirty="0"/>
          </a:p>
          <a:p>
            <a:r>
              <a:rPr lang="en-US" dirty="0"/>
              <a:t>10:00AM - break (installation of homebrew + </a:t>
            </a:r>
            <a:r>
              <a:rPr lang="en-US" dirty="0" err="1"/>
              <a:t>virtualenv</a:t>
            </a:r>
            <a:r>
              <a:rPr lang="en-US" dirty="0"/>
              <a:t> + python3 + </a:t>
            </a:r>
            <a:r>
              <a:rPr lang="en-US" dirty="0" err="1"/>
              <a:t>jupyter</a:t>
            </a:r>
            <a:r>
              <a:rPr lang="en-US" dirty="0"/>
              <a:t>)</a:t>
            </a:r>
            <a:endParaRPr lang="en-US" sz="6000" dirty="0"/>
          </a:p>
          <a:p>
            <a:r>
              <a:rPr lang="en-US" dirty="0"/>
              <a:t>10:15AM - Messing around with python</a:t>
            </a:r>
            <a:endParaRPr lang="en-US" sz="6000" dirty="0"/>
          </a:p>
          <a:p>
            <a:pPr lvl="1"/>
            <a:r>
              <a:rPr lang="en-US" sz="1800" dirty="0"/>
              <a:t>Features of a programming language (coming from MATLAB) - python as example</a:t>
            </a:r>
            <a:endParaRPr lang="en-US" sz="4800" dirty="0"/>
          </a:p>
          <a:p>
            <a:pPr lvl="1"/>
            <a:r>
              <a:rPr lang="en-US" sz="1800" dirty="0"/>
              <a:t>Scientific computing: </a:t>
            </a:r>
            <a:r>
              <a:rPr lang="en-US" sz="1800" dirty="0" err="1"/>
              <a:t>numpy</a:t>
            </a:r>
            <a:r>
              <a:rPr lang="en-US" sz="1800" dirty="0"/>
              <a:t>, </a:t>
            </a:r>
            <a:r>
              <a:rPr lang="en-US" sz="1800" dirty="0" err="1"/>
              <a:t>scipy</a:t>
            </a:r>
            <a:r>
              <a:rPr lang="en-US" sz="1800" dirty="0"/>
              <a:t> and </a:t>
            </a:r>
            <a:r>
              <a:rPr lang="en-US" sz="1800" dirty="0" err="1"/>
              <a:t>matplotlib</a:t>
            </a:r>
            <a:endParaRPr lang="en-US" sz="4800" dirty="0"/>
          </a:p>
          <a:p>
            <a:pPr lvl="1"/>
            <a:r>
              <a:rPr lang="en-US" sz="1800" dirty="0"/>
              <a:t>Getting comfortable reading source code and documentation</a:t>
            </a:r>
            <a:endParaRPr lang="en-US" sz="4800" dirty="0"/>
          </a:p>
          <a:p>
            <a:pPr lvl="2"/>
            <a:r>
              <a:rPr lang="en-US" sz="1600" dirty="0"/>
              <a:t>The </a:t>
            </a:r>
            <a:r>
              <a:rPr lang="en-US" sz="1600" b="1" dirty="0" err="1"/>
              <a:t>init</a:t>
            </a:r>
            <a:r>
              <a:rPr lang="en-US" sz="1600" dirty="0"/>
              <a:t> file</a:t>
            </a:r>
            <a:endParaRPr lang="en-US" sz="4000" dirty="0"/>
          </a:p>
          <a:p>
            <a:pPr lvl="2"/>
            <a:r>
              <a:rPr lang="en-US" sz="1600" b="1" dirty="0"/>
              <a:t>doc</a:t>
            </a:r>
            <a:r>
              <a:rPr lang="en-US" sz="1600" dirty="0"/>
              <a:t> </a:t>
            </a:r>
            <a:r>
              <a:rPr lang="en-US" sz="1600" dirty="0" err="1"/>
              <a:t>docstrings</a:t>
            </a:r>
            <a:endParaRPr lang="en-US" sz="4000" dirty="0"/>
          </a:p>
          <a:p>
            <a:pPr lvl="2"/>
            <a:r>
              <a:rPr lang="en-US" sz="1600" dirty="0"/>
              <a:t>navigating modules with sublime or </a:t>
            </a:r>
            <a:r>
              <a:rPr lang="en-US" sz="1600" dirty="0" err="1"/>
              <a:t>github</a:t>
            </a:r>
            <a:r>
              <a:rPr lang="en-US" sz="1600" dirty="0"/>
              <a:t>.</a:t>
            </a:r>
            <a:endParaRPr lang="en-US" sz="4000" dirty="0"/>
          </a:p>
          <a:p>
            <a:pPr lvl="1"/>
            <a:r>
              <a:rPr lang="en-US" sz="1800" dirty="0"/>
              <a:t>Awesome python data processing and plotting demo</a:t>
            </a:r>
            <a:endParaRPr lang="en-US" sz="4800" dirty="0"/>
          </a:p>
          <a:p>
            <a:r>
              <a:rPr lang="en-US" dirty="0"/>
              <a:t>11:15PM - Q&amp;A session about individual projects (part one)</a:t>
            </a:r>
            <a:endParaRPr lang="en-US" sz="6000" dirty="0"/>
          </a:p>
          <a:p>
            <a:r>
              <a:rPr lang="en-US" dirty="0"/>
              <a:t>12:00PM - Lunch break</a:t>
            </a:r>
            <a:endParaRPr lang="en-US" sz="6000" dirty="0"/>
          </a:p>
          <a:p>
            <a:endParaRPr lang="en-US" sz="6000" dirty="0"/>
          </a:p>
          <a:p>
            <a:endParaRPr lang="en-US" dirty="0"/>
          </a:p>
        </p:txBody>
      </p:sp>
      <p:sp>
        <p:nvSpPr>
          <p:cNvPr id="5" name="Content Placeholder 6">
            <a:extLst>
              <a:ext uri="{FF2B5EF4-FFF2-40B4-BE49-F238E27FC236}">
                <a16:creationId xmlns:a16="http://schemas.microsoft.com/office/drawing/2014/main" id="{6F988CF4-9862-B74D-8903-8E59F4DD0E28}"/>
              </a:ext>
            </a:extLst>
          </p:cNvPr>
          <p:cNvSpPr txBox="1">
            <a:spLocks/>
          </p:cNvSpPr>
          <p:nvPr/>
        </p:nvSpPr>
        <p:spPr>
          <a:xfrm>
            <a:off x="4674132" y="728869"/>
            <a:ext cx="4295301" cy="4832346"/>
          </a:xfrm>
          <a:prstGeom prst="rect">
            <a:avLst/>
          </a:prstGeom>
        </p:spPr>
        <p:txBody>
          <a:bodyPr vert="horz" lIns="91440" tIns="45720" rIns="91440" bIns="45720" rtlCol="0">
            <a:normAutofit fontScale="70000" lnSpcReduction="20000"/>
          </a:bodyPr>
          <a:lstStyle>
            <a:lvl1pPr marL="190492" indent="-190492" algn="l" defTabSz="761970" rtl="0" eaLnBrk="1" latinLnBrk="0" hangingPunct="1">
              <a:lnSpc>
                <a:spcPct val="90000"/>
              </a:lnSpc>
              <a:spcBef>
                <a:spcPts val="833"/>
              </a:spcBef>
              <a:buFont typeface="Wingdings" charset="2"/>
              <a:buChar char="q"/>
              <a:defRPr sz="2000" kern="1200">
                <a:solidFill>
                  <a:schemeClr val="tx1"/>
                </a:solidFill>
                <a:latin typeface="Helvetica Neue" charset="0"/>
                <a:ea typeface="Helvetica Neue" charset="0"/>
                <a:cs typeface="Helvetica Neue" charset="0"/>
              </a:defRPr>
            </a:lvl1pPr>
            <a:lvl2pPr marL="571477" indent="-190492" algn="l" defTabSz="761970" rtl="0" eaLnBrk="1" latinLnBrk="0" hangingPunct="1">
              <a:lnSpc>
                <a:spcPct val="90000"/>
              </a:lnSpc>
              <a:spcBef>
                <a:spcPts val="417"/>
              </a:spcBef>
              <a:buFont typeface="Wingdings" charset="2"/>
              <a:buChar char="q"/>
              <a:defRPr sz="1667" kern="1200">
                <a:solidFill>
                  <a:schemeClr val="tx1"/>
                </a:solidFill>
                <a:latin typeface="Helvetica Neue" charset="0"/>
                <a:ea typeface="Helvetica Neue" charset="0"/>
                <a:cs typeface="Helvetica Neue" charset="0"/>
              </a:defRPr>
            </a:lvl2pPr>
            <a:lvl3pPr marL="952462" indent="-190492" algn="l" defTabSz="761970" rtl="0" eaLnBrk="1" latinLnBrk="0" hangingPunct="1">
              <a:lnSpc>
                <a:spcPct val="90000"/>
              </a:lnSpc>
              <a:spcBef>
                <a:spcPts val="417"/>
              </a:spcBef>
              <a:buFont typeface="Wingdings" charset="2"/>
              <a:buChar char="q"/>
              <a:defRPr sz="1500" kern="1200">
                <a:solidFill>
                  <a:schemeClr val="tx1"/>
                </a:solidFill>
                <a:latin typeface="Helvetica Neue" charset="0"/>
                <a:ea typeface="Helvetica Neue" charset="0"/>
                <a:cs typeface="Helvetica Neue" charset="0"/>
              </a:defRPr>
            </a:lvl3pPr>
            <a:lvl4pPr marL="1333447"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4pPr>
            <a:lvl5pPr marL="1714431"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dirty="0"/>
              <a:t>1:30PM - An engineer's guide to modern lab control (part 2)</a:t>
            </a:r>
            <a:endParaRPr lang="en-US" sz="6000" dirty="0"/>
          </a:p>
          <a:p>
            <a:pPr lvl="1"/>
            <a:r>
              <a:rPr lang="en-US" sz="1800" dirty="0"/>
              <a:t>Why centralized control</a:t>
            </a:r>
            <a:endParaRPr lang="en-US" sz="4800" dirty="0"/>
          </a:p>
          <a:p>
            <a:pPr lvl="1"/>
            <a:r>
              <a:rPr lang="en-US" sz="1800" dirty="0"/>
              <a:t>GPIB, USB and Serial protocols</a:t>
            </a:r>
            <a:endParaRPr lang="en-US" sz="4800" dirty="0"/>
          </a:p>
          <a:p>
            <a:pPr lvl="1"/>
            <a:r>
              <a:rPr lang="en-US" sz="1800" dirty="0"/>
              <a:t>Ethernet, TCP, IP, Socket</a:t>
            </a:r>
            <a:endParaRPr lang="en-US" sz="4800" dirty="0"/>
          </a:p>
          <a:p>
            <a:pPr lvl="1"/>
            <a:r>
              <a:rPr lang="en-US" sz="1800" dirty="0"/>
              <a:t>Instruments, hosts, servers, clients</a:t>
            </a:r>
            <a:endParaRPr lang="en-US" sz="4800" dirty="0"/>
          </a:p>
          <a:p>
            <a:pPr lvl="1"/>
            <a:r>
              <a:rPr lang="en-US" sz="1800" dirty="0"/>
              <a:t>Building a server machine in your lab: basic concepts</a:t>
            </a:r>
            <a:endParaRPr lang="en-US" sz="4800" dirty="0"/>
          </a:p>
          <a:p>
            <a:pPr lvl="1"/>
            <a:r>
              <a:rPr lang="en-US" sz="1800" dirty="0"/>
              <a:t>Saving and backing data up (version control?)</a:t>
            </a:r>
            <a:endParaRPr lang="en-US" sz="4800" dirty="0"/>
          </a:p>
          <a:p>
            <a:r>
              <a:rPr lang="en-US" dirty="0"/>
              <a:t>2:15PM - Break</a:t>
            </a:r>
            <a:endParaRPr lang="en-US" sz="6000" dirty="0"/>
          </a:p>
          <a:p>
            <a:r>
              <a:rPr lang="en-US" dirty="0"/>
              <a:t>2:30PM - Demo sessions (Eric, HT, Tait et al.)</a:t>
            </a:r>
            <a:endParaRPr lang="en-US" sz="6000" dirty="0"/>
          </a:p>
          <a:p>
            <a:pPr lvl="1"/>
            <a:r>
              <a:rPr lang="en-US" sz="1800" dirty="0"/>
              <a:t>HT: SIMPEL: quick overview of </a:t>
            </a:r>
            <a:r>
              <a:rPr lang="en-US" sz="1800" dirty="0" err="1"/>
              <a:t>cython</a:t>
            </a:r>
            <a:r>
              <a:rPr lang="en-US" sz="1800" dirty="0"/>
              <a:t> integration</a:t>
            </a:r>
            <a:endParaRPr lang="en-US" sz="4800" dirty="0"/>
          </a:p>
          <a:p>
            <a:pPr lvl="1"/>
            <a:r>
              <a:rPr lang="en-US" sz="1800" dirty="0"/>
              <a:t>Eric: Live experiment control</a:t>
            </a:r>
            <a:endParaRPr lang="en-US" sz="4800" dirty="0"/>
          </a:p>
          <a:p>
            <a:pPr lvl="1"/>
            <a:r>
              <a:rPr lang="en-US" sz="1800" dirty="0"/>
              <a:t>Lamia: Parsing data and regularization algorithm</a:t>
            </a:r>
            <a:endParaRPr lang="en-US" sz="4800" dirty="0"/>
          </a:p>
          <a:p>
            <a:pPr lvl="1"/>
            <a:r>
              <a:rPr lang="en-US" sz="1800" dirty="0"/>
              <a:t>Tait: Virtual experiment</a:t>
            </a:r>
            <a:endParaRPr lang="en-US" sz="4800" dirty="0"/>
          </a:p>
          <a:p>
            <a:r>
              <a:rPr lang="en-US" dirty="0"/>
              <a:t>3:30PM - Walkthrough of </a:t>
            </a:r>
            <a:r>
              <a:rPr lang="en-US" dirty="0" err="1"/>
              <a:t>lightlab</a:t>
            </a:r>
            <a:r>
              <a:rPr lang="en-US" dirty="0"/>
              <a:t> package</a:t>
            </a:r>
            <a:endParaRPr lang="en-US" sz="6000" dirty="0"/>
          </a:p>
          <a:p>
            <a:r>
              <a:rPr lang="en-US" dirty="0"/>
              <a:t>4:15PM - Princeton Resources</a:t>
            </a:r>
            <a:endParaRPr lang="en-US" sz="6000" dirty="0"/>
          </a:p>
          <a:p>
            <a:r>
              <a:rPr lang="en-US" dirty="0"/>
              <a:t>4:30PM - Q&amp;A session about individual projects (part two)</a:t>
            </a:r>
            <a:endParaRPr lang="en-US" sz="6000" dirty="0"/>
          </a:p>
          <a:p>
            <a:r>
              <a:rPr lang="en-US" dirty="0"/>
              <a:t>5:30PM - fin</a:t>
            </a:r>
          </a:p>
        </p:txBody>
      </p:sp>
    </p:spTree>
    <p:extLst>
      <p:ext uri="{BB962C8B-B14F-4D97-AF65-F5344CB8AC3E}">
        <p14:creationId xmlns:p14="http://schemas.microsoft.com/office/powerpoint/2010/main" val="263182866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F9290-FAFA-1945-B5C8-F3F356B54C7F}"/>
              </a:ext>
            </a:extLst>
          </p:cNvPr>
          <p:cNvSpPr>
            <a:spLocks noGrp="1"/>
          </p:cNvSpPr>
          <p:nvPr>
            <p:ph type="title"/>
          </p:nvPr>
        </p:nvSpPr>
        <p:spPr/>
        <p:txBody>
          <a:bodyPr>
            <a:normAutofit fontScale="90000"/>
          </a:bodyPr>
          <a:lstStyle/>
          <a:p>
            <a:endParaRPr lang="en-US"/>
          </a:p>
        </p:txBody>
      </p:sp>
      <p:sp>
        <p:nvSpPr>
          <p:cNvPr id="3" name="Content Placeholder 2">
            <a:extLst>
              <a:ext uri="{FF2B5EF4-FFF2-40B4-BE49-F238E27FC236}">
                <a16:creationId xmlns:a16="http://schemas.microsoft.com/office/drawing/2014/main" id="{F6F61E5D-F920-2747-9B03-89496075358A}"/>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A07295AE-3365-814B-AFAA-43CBCD869230}"/>
              </a:ext>
            </a:extLst>
          </p:cNvPr>
          <p:cNvPicPr>
            <a:picLocks noChangeAspect="1"/>
          </p:cNvPicPr>
          <p:nvPr/>
        </p:nvPicPr>
        <p:blipFill>
          <a:blip r:embed="rId2"/>
          <a:stretch>
            <a:fillRect/>
          </a:stretch>
        </p:blipFill>
        <p:spPr>
          <a:xfrm>
            <a:off x="2667000" y="0"/>
            <a:ext cx="3810000" cy="5715000"/>
          </a:xfrm>
          <a:prstGeom prst="rect">
            <a:avLst/>
          </a:prstGeom>
        </p:spPr>
      </p:pic>
    </p:spTree>
    <p:extLst>
      <p:ext uri="{BB962C8B-B14F-4D97-AF65-F5344CB8AC3E}">
        <p14:creationId xmlns:p14="http://schemas.microsoft.com/office/powerpoint/2010/main" val="294384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5">
            <a:extLst>
              <a:ext uri="{FF2B5EF4-FFF2-40B4-BE49-F238E27FC236}">
                <a16:creationId xmlns:a16="http://schemas.microsoft.com/office/drawing/2014/main" id="{FB6904E1-7F8D-1340-B3ED-B5EA083AA765}"/>
              </a:ext>
            </a:extLst>
          </p:cNvPr>
          <p:cNvPicPr>
            <a:picLocks noChangeAspect="1"/>
          </p:cNvPicPr>
          <p:nvPr/>
        </p:nvPicPr>
        <p:blipFill>
          <a:blip r:embed="rId2"/>
          <a:stretch>
            <a:fillRect/>
          </a:stretch>
        </p:blipFill>
        <p:spPr>
          <a:xfrm>
            <a:off x="5202732" y="686551"/>
            <a:ext cx="3280172" cy="4373563"/>
          </a:xfrm>
          <a:prstGeom prst="rect">
            <a:avLst/>
          </a:prstGeom>
        </p:spPr>
      </p:pic>
      <p:pic>
        <p:nvPicPr>
          <p:cNvPr id="9" name="Picture 8">
            <a:extLst>
              <a:ext uri="{FF2B5EF4-FFF2-40B4-BE49-F238E27FC236}">
                <a16:creationId xmlns:a16="http://schemas.microsoft.com/office/drawing/2014/main" id="{BC0FB762-8147-6243-8EA3-E0926163A7C1}"/>
              </a:ext>
            </a:extLst>
          </p:cNvPr>
          <p:cNvPicPr>
            <a:picLocks noChangeAspect="1"/>
          </p:cNvPicPr>
          <p:nvPr/>
        </p:nvPicPr>
        <p:blipFill>
          <a:blip r:embed="rId3"/>
          <a:stretch>
            <a:fillRect/>
          </a:stretch>
        </p:blipFill>
        <p:spPr>
          <a:xfrm>
            <a:off x="980555" y="820114"/>
            <a:ext cx="3067743" cy="4443579"/>
          </a:xfrm>
          <a:prstGeom prst="rect">
            <a:avLst/>
          </a:prstGeom>
        </p:spPr>
      </p:pic>
      <p:sp>
        <p:nvSpPr>
          <p:cNvPr id="4" name="Title 3">
            <a:extLst>
              <a:ext uri="{FF2B5EF4-FFF2-40B4-BE49-F238E27FC236}">
                <a16:creationId xmlns:a16="http://schemas.microsoft.com/office/drawing/2014/main" id="{501480B4-F2CC-D34C-8115-9FFFDC7540E7}"/>
              </a:ext>
            </a:extLst>
          </p:cNvPr>
          <p:cNvSpPr txBox="1">
            <a:spLocks/>
          </p:cNvSpPr>
          <p:nvPr/>
        </p:nvSpPr>
        <p:spPr>
          <a:xfrm>
            <a:off x="111815" y="88348"/>
            <a:ext cx="8687628" cy="419653"/>
          </a:xfrm>
          <a:prstGeom prst="rect">
            <a:avLst/>
          </a:prstGeom>
        </p:spPr>
        <p:txBody>
          <a:bodyPr>
            <a:normAutofit fontScale="90000" lnSpcReduction="10000"/>
          </a:bodyPr>
          <a:lstStyle>
            <a:lvl1pPr algn="l" defTabSz="761970" rtl="0" eaLnBrk="1" latinLnBrk="0" hangingPunct="1">
              <a:lnSpc>
                <a:spcPct val="90000"/>
              </a:lnSpc>
              <a:spcBef>
                <a:spcPct val="0"/>
              </a:spcBef>
              <a:buNone/>
              <a:defRPr sz="2667" kern="1200">
                <a:solidFill>
                  <a:schemeClr val="tx1"/>
                </a:solidFill>
                <a:latin typeface="Helvetica Neue" charset="0"/>
                <a:ea typeface="Helvetica Neue" charset="0"/>
                <a:cs typeface="Helvetica Neue" charset="0"/>
              </a:defRPr>
            </a:lvl1pPr>
          </a:lstStyle>
          <a:p>
            <a:r>
              <a:rPr lang="en-US" dirty="0" err="1"/>
              <a:t>Git</a:t>
            </a:r>
            <a:r>
              <a:rPr lang="en-US" dirty="0"/>
              <a:t>!</a:t>
            </a:r>
          </a:p>
        </p:txBody>
      </p:sp>
    </p:spTree>
    <p:extLst>
      <p:ext uri="{BB962C8B-B14F-4D97-AF65-F5344CB8AC3E}">
        <p14:creationId xmlns:p14="http://schemas.microsoft.com/office/powerpoint/2010/main" val="4413606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1F619-EA64-5B47-A8B2-DAF4CB4C7FAF}"/>
              </a:ext>
            </a:extLst>
          </p:cNvPr>
          <p:cNvSpPr>
            <a:spLocks noGrp="1"/>
          </p:cNvSpPr>
          <p:nvPr>
            <p:ph type="title"/>
          </p:nvPr>
        </p:nvSpPr>
        <p:spPr/>
        <p:txBody>
          <a:bodyPr>
            <a:normAutofit fontScale="90000"/>
          </a:bodyPr>
          <a:lstStyle/>
          <a:p>
            <a:r>
              <a:rPr lang="en-US" dirty="0"/>
              <a:t>UNIX (Unix-like) systems</a:t>
            </a:r>
          </a:p>
        </p:txBody>
      </p:sp>
      <p:sp>
        <p:nvSpPr>
          <p:cNvPr id="3" name="Content Placeholder 2">
            <a:extLst>
              <a:ext uri="{FF2B5EF4-FFF2-40B4-BE49-F238E27FC236}">
                <a16:creationId xmlns:a16="http://schemas.microsoft.com/office/drawing/2014/main" id="{ECE1A045-4C95-3E44-B379-B4FBBDA7A420}"/>
              </a:ext>
            </a:extLst>
          </p:cNvPr>
          <p:cNvSpPr>
            <a:spLocks noGrp="1"/>
          </p:cNvSpPr>
          <p:nvPr>
            <p:ph idx="1"/>
          </p:nvPr>
        </p:nvSpPr>
        <p:spPr>
          <a:xfrm>
            <a:off x="107674" y="728870"/>
            <a:ext cx="4846711" cy="4890534"/>
          </a:xfrm>
        </p:spPr>
        <p:txBody>
          <a:bodyPr>
            <a:normAutofit fontScale="92500"/>
          </a:bodyPr>
          <a:lstStyle/>
          <a:p>
            <a:r>
              <a:rPr lang="en-US" dirty="0"/>
              <a:t>Unix is a family of operating systems derived form the original AT&amp;T Unix. It follows a particular software philosophy:</a:t>
            </a:r>
          </a:p>
          <a:p>
            <a:pPr marL="380985" lvl="1" indent="0">
              <a:buNone/>
            </a:pPr>
            <a:r>
              <a:rPr lang="en-US" dirty="0"/>
              <a:t>“</a:t>
            </a:r>
            <a:r>
              <a:rPr lang="en-US" i="1" dirty="0"/>
              <a:t>Although that philosophy can't be written down in a single sentence, at its heart is the idea that the power of a system comes more from the relationships among programs than from the programs themselves. Many UNIX programs do quite trivial things in isolation, but, combined with other programs, become general and useful tools.</a:t>
            </a:r>
            <a:r>
              <a:rPr lang="en-US" dirty="0"/>
              <a:t>” </a:t>
            </a:r>
            <a:r>
              <a:rPr lang="en-US" dirty="0">
                <a:hlinkClick r:id="rId2" tooltip="Brian Kernighan"/>
              </a:rPr>
              <a:t>Brian Kernighan</a:t>
            </a:r>
            <a:r>
              <a:rPr lang="en-US" dirty="0"/>
              <a:t> and </a:t>
            </a:r>
            <a:r>
              <a:rPr lang="en-US" dirty="0">
                <a:hlinkClick r:id="rId3" tooltip="Rob Pike"/>
              </a:rPr>
              <a:t>Rob Pike</a:t>
            </a:r>
            <a:r>
              <a:rPr lang="en-US" dirty="0"/>
              <a:t>,1984</a:t>
            </a:r>
          </a:p>
          <a:p>
            <a:r>
              <a:rPr lang="en-US" dirty="0"/>
              <a:t>Linux is a </a:t>
            </a:r>
            <a:r>
              <a:rPr lang="en-US" dirty="0" err="1"/>
              <a:t>unix</a:t>
            </a:r>
            <a:r>
              <a:rPr lang="en-US" dirty="0"/>
              <a:t>-like system, but was developed for the GNU Project, which was created because Bell Labs began selling Unix as proprietary after AT&amp;T divested.</a:t>
            </a:r>
          </a:p>
          <a:p>
            <a:pPr lvl="1"/>
            <a:r>
              <a:rPr lang="en-US" dirty="0"/>
              <a:t>Three important </a:t>
            </a:r>
            <a:r>
              <a:rPr lang="en-US" dirty="0" err="1"/>
              <a:t>linux</a:t>
            </a:r>
            <a:r>
              <a:rPr lang="en-US" dirty="0"/>
              <a:t> distributions are: </a:t>
            </a:r>
            <a:r>
              <a:rPr lang="en-US" dirty="0" err="1"/>
              <a:t>RedHat</a:t>
            </a:r>
            <a:r>
              <a:rPr lang="en-US" dirty="0"/>
              <a:t> (server friendly, $$$$), CentOS (free version of </a:t>
            </a:r>
            <a:r>
              <a:rPr lang="en-US" dirty="0" err="1"/>
              <a:t>RedHat</a:t>
            </a:r>
            <a:r>
              <a:rPr lang="en-US" dirty="0"/>
              <a:t>), and Ubuntu (user-friendly)</a:t>
            </a:r>
          </a:p>
          <a:p>
            <a:pPr lvl="1"/>
            <a:endParaRPr lang="en-US" dirty="0"/>
          </a:p>
          <a:p>
            <a:pPr lvl="1"/>
            <a:endParaRPr lang="en-US" dirty="0"/>
          </a:p>
        </p:txBody>
      </p:sp>
      <p:pic>
        <p:nvPicPr>
          <p:cNvPr id="4" name="Picture 3">
            <a:extLst>
              <a:ext uri="{FF2B5EF4-FFF2-40B4-BE49-F238E27FC236}">
                <a16:creationId xmlns:a16="http://schemas.microsoft.com/office/drawing/2014/main" id="{1070F4FB-7FB5-AA41-9AC6-E4DDDACE06BD}"/>
              </a:ext>
            </a:extLst>
          </p:cNvPr>
          <p:cNvPicPr>
            <a:picLocks noChangeAspect="1"/>
          </p:cNvPicPr>
          <p:nvPr/>
        </p:nvPicPr>
        <p:blipFill>
          <a:blip r:embed="rId4"/>
          <a:stretch>
            <a:fillRect/>
          </a:stretch>
        </p:blipFill>
        <p:spPr>
          <a:xfrm>
            <a:off x="4954385" y="1430803"/>
            <a:ext cx="4030602" cy="3057698"/>
          </a:xfrm>
          <a:prstGeom prst="rect">
            <a:avLst/>
          </a:prstGeom>
        </p:spPr>
      </p:pic>
    </p:spTree>
    <p:extLst>
      <p:ext uri="{BB962C8B-B14F-4D97-AF65-F5344CB8AC3E}">
        <p14:creationId xmlns:p14="http://schemas.microsoft.com/office/powerpoint/2010/main" val="21190072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D1E38-C85D-C441-8120-90CAC3CD56BC}"/>
              </a:ext>
            </a:extLst>
          </p:cNvPr>
          <p:cNvSpPr>
            <a:spLocks noGrp="1"/>
          </p:cNvSpPr>
          <p:nvPr>
            <p:ph type="title"/>
          </p:nvPr>
        </p:nvSpPr>
        <p:spPr/>
        <p:txBody>
          <a:bodyPr>
            <a:normAutofit fontScale="90000"/>
          </a:bodyPr>
          <a:lstStyle/>
          <a:p>
            <a:r>
              <a:rPr lang="en-US" dirty="0"/>
              <a:t>Unix-like permissions</a:t>
            </a:r>
          </a:p>
        </p:txBody>
      </p:sp>
      <p:sp>
        <p:nvSpPr>
          <p:cNvPr id="3" name="Content Placeholder 2">
            <a:extLst>
              <a:ext uri="{FF2B5EF4-FFF2-40B4-BE49-F238E27FC236}">
                <a16:creationId xmlns:a16="http://schemas.microsoft.com/office/drawing/2014/main" id="{DC3BD8A3-4E05-E247-AF26-58DF9E53E3AD}"/>
              </a:ext>
            </a:extLst>
          </p:cNvPr>
          <p:cNvSpPr>
            <a:spLocks noGrp="1"/>
          </p:cNvSpPr>
          <p:nvPr>
            <p:ph idx="1"/>
          </p:nvPr>
        </p:nvSpPr>
        <p:spPr>
          <a:xfrm>
            <a:off x="107674" y="728871"/>
            <a:ext cx="8691769" cy="2762474"/>
          </a:xfrm>
        </p:spPr>
        <p:txBody>
          <a:bodyPr/>
          <a:lstStyle/>
          <a:p>
            <a:r>
              <a:rPr lang="en-US" dirty="0"/>
              <a:t>How does the system know a user exists?</a:t>
            </a:r>
          </a:p>
          <a:p>
            <a:pPr lvl="1"/>
            <a:r>
              <a:rPr lang="en-US" dirty="0"/>
              <a:t>It simply looks into /</a:t>
            </a:r>
            <a:r>
              <a:rPr lang="en-US" dirty="0" err="1"/>
              <a:t>etc</a:t>
            </a:r>
            <a:r>
              <a:rPr lang="en-US" dirty="0"/>
              <a:t>/</a:t>
            </a:r>
            <a:r>
              <a:rPr lang="en-US" dirty="0" err="1"/>
              <a:t>passwd</a:t>
            </a:r>
            <a:r>
              <a:rPr lang="en-US" dirty="0"/>
              <a:t> and checks the user id, group id, name, home folder and shell program. (does not work in mac)</a:t>
            </a:r>
          </a:p>
          <a:p>
            <a:pPr lvl="1"/>
            <a:r>
              <a:rPr lang="en-US" dirty="0"/>
              <a:t>Similarly for groups, it checks /</a:t>
            </a:r>
            <a:r>
              <a:rPr lang="en-US" dirty="0" err="1"/>
              <a:t>etc</a:t>
            </a:r>
            <a:r>
              <a:rPr lang="en-US" dirty="0"/>
              <a:t>/groups</a:t>
            </a:r>
          </a:p>
          <a:p>
            <a:r>
              <a:rPr lang="en-US" dirty="0"/>
              <a:t>There are two kinds of users: </a:t>
            </a:r>
            <a:r>
              <a:rPr lang="en-US" dirty="0" err="1"/>
              <a:t>superuser</a:t>
            </a:r>
            <a:r>
              <a:rPr lang="en-US" dirty="0"/>
              <a:t>, system users and regular users. </a:t>
            </a:r>
          </a:p>
          <a:p>
            <a:pPr lvl="1"/>
            <a:r>
              <a:rPr lang="en-US" dirty="0"/>
              <a:t>Every program must be run by one user at one time.</a:t>
            </a:r>
          </a:p>
          <a:p>
            <a:pPr lvl="1"/>
            <a:r>
              <a:rPr lang="en-US" dirty="0"/>
              <a:t>Each program will have access to, and only to, all files accessible by its user.</a:t>
            </a:r>
          </a:p>
          <a:p>
            <a:pPr lvl="1"/>
            <a:r>
              <a:rPr lang="en-US" dirty="0"/>
              <a:t>Security feature: </a:t>
            </a:r>
            <a:r>
              <a:rPr lang="en-US" dirty="0" err="1"/>
              <a:t>superuser</a:t>
            </a:r>
            <a:r>
              <a:rPr lang="en-US" dirty="0"/>
              <a:t> can override any permission</a:t>
            </a:r>
          </a:p>
          <a:p>
            <a:pPr lvl="1"/>
            <a:r>
              <a:rPr lang="en-US" dirty="0"/>
              <a:t>`ls -l` shows the output below</a:t>
            </a:r>
          </a:p>
          <a:p>
            <a:endParaRPr lang="en-US" dirty="0"/>
          </a:p>
        </p:txBody>
      </p:sp>
      <p:pic>
        <p:nvPicPr>
          <p:cNvPr id="4" name="Picture 3">
            <a:extLst>
              <a:ext uri="{FF2B5EF4-FFF2-40B4-BE49-F238E27FC236}">
                <a16:creationId xmlns:a16="http://schemas.microsoft.com/office/drawing/2014/main" id="{A5FD5AC7-3EDB-804F-9F24-EB0D0D4BD4BF}"/>
              </a:ext>
            </a:extLst>
          </p:cNvPr>
          <p:cNvPicPr>
            <a:picLocks noChangeAspect="1"/>
          </p:cNvPicPr>
          <p:nvPr/>
        </p:nvPicPr>
        <p:blipFill>
          <a:blip r:embed="rId2"/>
          <a:stretch>
            <a:fillRect/>
          </a:stretch>
        </p:blipFill>
        <p:spPr>
          <a:xfrm>
            <a:off x="107674" y="3597282"/>
            <a:ext cx="4533900" cy="1930400"/>
          </a:xfrm>
          <a:prstGeom prst="rect">
            <a:avLst/>
          </a:prstGeom>
        </p:spPr>
      </p:pic>
      <p:pic>
        <p:nvPicPr>
          <p:cNvPr id="5" name="Picture 4">
            <a:extLst>
              <a:ext uri="{FF2B5EF4-FFF2-40B4-BE49-F238E27FC236}">
                <a16:creationId xmlns:a16="http://schemas.microsoft.com/office/drawing/2014/main" id="{40C51757-3BA0-B44A-9C99-509BB9802EEB}"/>
              </a:ext>
            </a:extLst>
          </p:cNvPr>
          <p:cNvPicPr>
            <a:picLocks noChangeAspect="1"/>
          </p:cNvPicPr>
          <p:nvPr/>
        </p:nvPicPr>
        <p:blipFill>
          <a:blip r:embed="rId3"/>
          <a:stretch>
            <a:fillRect/>
          </a:stretch>
        </p:blipFill>
        <p:spPr>
          <a:xfrm>
            <a:off x="5031408" y="3679832"/>
            <a:ext cx="3378200" cy="1765300"/>
          </a:xfrm>
          <a:prstGeom prst="rect">
            <a:avLst/>
          </a:prstGeom>
        </p:spPr>
      </p:pic>
    </p:spTree>
    <p:extLst>
      <p:ext uri="{BB962C8B-B14F-4D97-AF65-F5344CB8AC3E}">
        <p14:creationId xmlns:p14="http://schemas.microsoft.com/office/powerpoint/2010/main" val="1804904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18D66-4172-BE46-8BE4-1D5AF82023C0}"/>
              </a:ext>
            </a:extLst>
          </p:cNvPr>
          <p:cNvSpPr>
            <a:spLocks noGrp="1"/>
          </p:cNvSpPr>
          <p:nvPr>
            <p:ph type="title"/>
          </p:nvPr>
        </p:nvSpPr>
        <p:spPr/>
        <p:txBody>
          <a:bodyPr>
            <a:normAutofit fontScale="90000"/>
          </a:bodyPr>
          <a:lstStyle/>
          <a:p>
            <a:r>
              <a:rPr lang="en-US" dirty="0"/>
              <a:t>Common mistakes involving permissions</a:t>
            </a:r>
          </a:p>
        </p:txBody>
      </p:sp>
      <p:sp>
        <p:nvSpPr>
          <p:cNvPr id="3" name="Content Placeholder 2">
            <a:extLst>
              <a:ext uri="{FF2B5EF4-FFF2-40B4-BE49-F238E27FC236}">
                <a16:creationId xmlns:a16="http://schemas.microsoft.com/office/drawing/2014/main" id="{43607039-28B2-7D40-B8A4-37A32FF0F103}"/>
              </a:ext>
            </a:extLst>
          </p:cNvPr>
          <p:cNvSpPr>
            <a:spLocks noGrp="1"/>
          </p:cNvSpPr>
          <p:nvPr>
            <p:ph idx="1"/>
          </p:nvPr>
        </p:nvSpPr>
        <p:spPr>
          <a:xfrm>
            <a:off x="107674" y="728870"/>
            <a:ext cx="8691769" cy="1723385"/>
          </a:xfrm>
        </p:spPr>
        <p:txBody>
          <a:bodyPr/>
          <a:lstStyle/>
          <a:p>
            <a:r>
              <a:rPr lang="en-US" dirty="0"/>
              <a:t>Files created via </a:t>
            </a:r>
            <a:r>
              <a:rPr lang="en-US" dirty="0" err="1"/>
              <a:t>sudo</a:t>
            </a:r>
            <a:r>
              <a:rPr lang="en-US" dirty="0"/>
              <a:t> cannot belong to a user</a:t>
            </a:r>
          </a:p>
          <a:p>
            <a:r>
              <a:rPr lang="en-US" dirty="0"/>
              <a:t>Accidentally changing modes recursively</a:t>
            </a:r>
          </a:p>
          <a:p>
            <a:r>
              <a:rPr lang="en-US" dirty="0"/>
              <a:t>Accidentally changing ownership</a:t>
            </a:r>
          </a:p>
          <a:p>
            <a:endParaRPr lang="en-US" dirty="0"/>
          </a:p>
        </p:txBody>
      </p:sp>
      <p:sp>
        <p:nvSpPr>
          <p:cNvPr id="5" name="Title 1">
            <a:extLst>
              <a:ext uri="{FF2B5EF4-FFF2-40B4-BE49-F238E27FC236}">
                <a16:creationId xmlns:a16="http://schemas.microsoft.com/office/drawing/2014/main" id="{34D69D92-EC86-AA45-81F7-D5EC334C6FA0}"/>
              </a:ext>
            </a:extLst>
          </p:cNvPr>
          <p:cNvSpPr txBox="1">
            <a:spLocks/>
          </p:cNvSpPr>
          <p:nvPr/>
        </p:nvSpPr>
        <p:spPr>
          <a:xfrm>
            <a:off x="111815" y="2111112"/>
            <a:ext cx="8687628" cy="419653"/>
          </a:xfrm>
          <a:prstGeom prst="rect">
            <a:avLst/>
          </a:prstGeom>
        </p:spPr>
        <p:txBody>
          <a:bodyPr vert="horz" lIns="91440" tIns="45720" rIns="91440" bIns="45720" rtlCol="0" anchor="ctr">
            <a:normAutofit fontScale="90000" lnSpcReduction="10000"/>
          </a:bodyPr>
          <a:lstStyle>
            <a:lvl1pPr algn="l" defTabSz="761970" rtl="0" eaLnBrk="1" latinLnBrk="0" hangingPunct="1">
              <a:lnSpc>
                <a:spcPct val="90000"/>
              </a:lnSpc>
              <a:spcBef>
                <a:spcPct val="0"/>
              </a:spcBef>
              <a:buNone/>
              <a:defRPr sz="2667" kern="1200">
                <a:solidFill>
                  <a:schemeClr val="tx1"/>
                </a:solidFill>
                <a:latin typeface="Helvetica Neue" charset="0"/>
                <a:ea typeface="Helvetica Neue" charset="0"/>
                <a:cs typeface="Helvetica Neue" charset="0"/>
              </a:defRPr>
            </a:lvl1pPr>
          </a:lstStyle>
          <a:p>
            <a:r>
              <a:rPr lang="en-US" dirty="0"/>
              <a:t>Miscellaneous features of Unix-like system</a:t>
            </a:r>
          </a:p>
        </p:txBody>
      </p:sp>
      <p:sp>
        <p:nvSpPr>
          <p:cNvPr id="6" name="Content Placeholder 2">
            <a:extLst>
              <a:ext uri="{FF2B5EF4-FFF2-40B4-BE49-F238E27FC236}">
                <a16:creationId xmlns:a16="http://schemas.microsoft.com/office/drawing/2014/main" id="{B4798EDD-D426-E347-9CCA-98CE13C305CB}"/>
              </a:ext>
            </a:extLst>
          </p:cNvPr>
          <p:cNvSpPr txBox="1">
            <a:spLocks/>
          </p:cNvSpPr>
          <p:nvPr/>
        </p:nvSpPr>
        <p:spPr>
          <a:xfrm>
            <a:off x="107673" y="2673124"/>
            <a:ext cx="8691769" cy="2364389"/>
          </a:xfrm>
          <a:prstGeom prst="rect">
            <a:avLst/>
          </a:prstGeom>
        </p:spPr>
        <p:txBody>
          <a:bodyPr vert="horz" lIns="91440" tIns="45720" rIns="91440" bIns="45720" rtlCol="0">
            <a:normAutofit/>
          </a:bodyPr>
          <a:lstStyle>
            <a:lvl1pPr marL="190492" indent="-190492" algn="l" defTabSz="761970" rtl="0" eaLnBrk="1" latinLnBrk="0" hangingPunct="1">
              <a:lnSpc>
                <a:spcPct val="90000"/>
              </a:lnSpc>
              <a:spcBef>
                <a:spcPts val="833"/>
              </a:spcBef>
              <a:buFont typeface="Wingdings" charset="2"/>
              <a:buChar char="q"/>
              <a:defRPr sz="2000" kern="1200">
                <a:solidFill>
                  <a:schemeClr val="tx1"/>
                </a:solidFill>
                <a:latin typeface="Helvetica Neue" charset="0"/>
                <a:ea typeface="Helvetica Neue" charset="0"/>
                <a:cs typeface="Helvetica Neue" charset="0"/>
              </a:defRPr>
            </a:lvl1pPr>
            <a:lvl2pPr marL="571477" indent="-190492" algn="l" defTabSz="761970" rtl="0" eaLnBrk="1" latinLnBrk="0" hangingPunct="1">
              <a:lnSpc>
                <a:spcPct val="90000"/>
              </a:lnSpc>
              <a:spcBef>
                <a:spcPts val="417"/>
              </a:spcBef>
              <a:buFont typeface="Wingdings" charset="2"/>
              <a:buChar char="q"/>
              <a:defRPr sz="1667" kern="1200">
                <a:solidFill>
                  <a:schemeClr val="tx1"/>
                </a:solidFill>
                <a:latin typeface="Helvetica Neue" charset="0"/>
                <a:ea typeface="Helvetica Neue" charset="0"/>
                <a:cs typeface="Helvetica Neue" charset="0"/>
              </a:defRPr>
            </a:lvl2pPr>
            <a:lvl3pPr marL="952462" indent="-190492" algn="l" defTabSz="761970" rtl="0" eaLnBrk="1" latinLnBrk="0" hangingPunct="1">
              <a:lnSpc>
                <a:spcPct val="90000"/>
              </a:lnSpc>
              <a:spcBef>
                <a:spcPts val="417"/>
              </a:spcBef>
              <a:buFont typeface="Wingdings" charset="2"/>
              <a:buChar char="q"/>
              <a:defRPr sz="1500" kern="1200">
                <a:solidFill>
                  <a:schemeClr val="tx1"/>
                </a:solidFill>
                <a:latin typeface="Helvetica Neue" charset="0"/>
                <a:ea typeface="Helvetica Neue" charset="0"/>
                <a:cs typeface="Helvetica Neue" charset="0"/>
              </a:defRPr>
            </a:lvl3pPr>
            <a:lvl4pPr marL="1333447"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4pPr>
            <a:lvl5pPr marL="1714431" indent="-190492" algn="l" defTabSz="761970" rtl="0" eaLnBrk="1" latinLnBrk="0" hangingPunct="1">
              <a:lnSpc>
                <a:spcPct val="90000"/>
              </a:lnSpc>
              <a:spcBef>
                <a:spcPts val="417"/>
              </a:spcBef>
              <a:buFont typeface="Wingdings" charset="2"/>
              <a:buChar char="q"/>
              <a:defRPr sz="1333" kern="1200">
                <a:solidFill>
                  <a:schemeClr val="tx1"/>
                </a:solidFill>
                <a:latin typeface="Helvetica Neue" charset="0"/>
                <a:ea typeface="Helvetica Neue" charset="0"/>
                <a:cs typeface="Helvetica Neue" charset="0"/>
              </a:defRPr>
            </a:lvl5pPr>
            <a:lvl6pPr marL="209541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6pPr>
            <a:lvl7pPr marL="2476401"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7pPr>
            <a:lvl8pPr marL="2857386"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8pPr>
            <a:lvl9pPr marL="3238370" indent="-190492" algn="l" defTabSz="761970" rtl="0" eaLnBrk="1" latinLnBrk="0" hangingPunct="1">
              <a:lnSpc>
                <a:spcPct val="90000"/>
              </a:lnSpc>
              <a:spcBef>
                <a:spcPts val="417"/>
              </a:spcBef>
              <a:buFont typeface="Arial" panose="020B0604020202020204" pitchFamily="34" charset="0"/>
              <a:buChar char="•"/>
              <a:defRPr sz="1500" kern="1200">
                <a:solidFill>
                  <a:schemeClr val="tx1"/>
                </a:solidFill>
                <a:latin typeface="+mn-lt"/>
                <a:ea typeface="+mn-ea"/>
                <a:cs typeface="+mn-cs"/>
              </a:defRPr>
            </a:lvl9pPr>
          </a:lstStyle>
          <a:p>
            <a:r>
              <a:rPr lang="en-US" dirty="0"/>
              <a:t>Symbolic links</a:t>
            </a:r>
          </a:p>
          <a:p>
            <a:r>
              <a:rPr lang="en-US" dirty="0"/>
              <a:t>Mount points</a:t>
            </a:r>
          </a:p>
          <a:p>
            <a:r>
              <a:rPr lang="en-US" dirty="0"/>
              <a:t>Manual pages</a:t>
            </a:r>
          </a:p>
          <a:p>
            <a:r>
              <a:rPr lang="en-US" dirty="0"/>
              <a:t>Terminal editors (vim, </a:t>
            </a:r>
            <a:r>
              <a:rPr lang="en-US" dirty="0" err="1"/>
              <a:t>nano</a:t>
            </a:r>
            <a:r>
              <a:rPr lang="en-US" dirty="0"/>
              <a:t>)</a:t>
            </a:r>
          </a:p>
        </p:txBody>
      </p:sp>
    </p:spTree>
    <p:extLst>
      <p:ext uri="{BB962C8B-B14F-4D97-AF65-F5344CB8AC3E}">
        <p14:creationId xmlns:p14="http://schemas.microsoft.com/office/powerpoint/2010/main" val="3092702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9EF7A-D098-BB42-B8CA-2F90D26B1352}"/>
              </a:ext>
            </a:extLst>
          </p:cNvPr>
          <p:cNvSpPr>
            <a:spLocks noGrp="1"/>
          </p:cNvSpPr>
          <p:nvPr>
            <p:ph type="title"/>
          </p:nvPr>
        </p:nvSpPr>
        <p:spPr/>
        <p:txBody>
          <a:bodyPr>
            <a:normAutofit fontScale="90000"/>
          </a:bodyPr>
          <a:lstStyle/>
          <a:p>
            <a:r>
              <a:rPr lang="en-US" dirty="0"/>
              <a:t>Unix-like shell</a:t>
            </a:r>
          </a:p>
        </p:txBody>
      </p:sp>
      <p:sp>
        <p:nvSpPr>
          <p:cNvPr id="3" name="Content Placeholder 2">
            <a:extLst>
              <a:ext uri="{FF2B5EF4-FFF2-40B4-BE49-F238E27FC236}">
                <a16:creationId xmlns:a16="http://schemas.microsoft.com/office/drawing/2014/main" id="{DF88457C-8F99-5C4C-9746-C16DA88F92B8}"/>
              </a:ext>
            </a:extLst>
          </p:cNvPr>
          <p:cNvSpPr>
            <a:spLocks noGrp="1"/>
          </p:cNvSpPr>
          <p:nvPr>
            <p:ph idx="1"/>
          </p:nvPr>
        </p:nvSpPr>
        <p:spPr>
          <a:xfrm>
            <a:off x="107674" y="728870"/>
            <a:ext cx="8691769" cy="4873908"/>
          </a:xfrm>
        </p:spPr>
        <p:txBody>
          <a:bodyPr/>
          <a:lstStyle/>
          <a:p>
            <a:r>
              <a:rPr lang="en-US" dirty="0"/>
              <a:t>A shell is an interactive program that is created at login and survives during the entire session.</a:t>
            </a:r>
          </a:p>
          <a:p>
            <a:r>
              <a:rPr lang="en-US" dirty="0"/>
              <a:t>The most common shell is called bash (</a:t>
            </a:r>
            <a:r>
              <a:rPr lang="en-US" dirty="0" err="1"/>
              <a:t>bourne</a:t>
            </a:r>
            <a:r>
              <a:rPr lang="en-US" dirty="0"/>
              <a:t> again shell, named after GNU’s reboot of Stephen Bourne from Bell Labs). All examples in this tutorial are going to use bash.</a:t>
            </a:r>
          </a:p>
          <a:p>
            <a:r>
              <a:rPr lang="en-US" dirty="0"/>
              <a:t>At startup, the file ~/.</a:t>
            </a:r>
            <a:r>
              <a:rPr lang="en-US" dirty="0" err="1"/>
              <a:t>bash_profile</a:t>
            </a:r>
            <a:r>
              <a:rPr lang="en-US" dirty="0"/>
              <a:t> is read, which typically references ~/.</a:t>
            </a:r>
            <a:r>
              <a:rPr lang="en-US" dirty="0" err="1"/>
              <a:t>bashrc</a:t>
            </a:r>
            <a:r>
              <a:rPr lang="en-US" dirty="0"/>
              <a:t>, which then references /</a:t>
            </a:r>
            <a:r>
              <a:rPr lang="en-US" dirty="0" err="1"/>
              <a:t>etc</a:t>
            </a:r>
            <a:r>
              <a:rPr lang="en-US" dirty="0"/>
              <a:t>/</a:t>
            </a:r>
            <a:r>
              <a:rPr lang="en-US" dirty="0" err="1"/>
              <a:t>bashrc</a:t>
            </a:r>
            <a:r>
              <a:rPr lang="en-US" dirty="0"/>
              <a:t>, which executes all files in /</a:t>
            </a:r>
            <a:r>
              <a:rPr lang="en-US" dirty="0" err="1"/>
              <a:t>etc</a:t>
            </a:r>
            <a:r>
              <a:rPr lang="en-US" dirty="0"/>
              <a:t>/</a:t>
            </a:r>
            <a:r>
              <a:rPr lang="en-US" dirty="0" err="1"/>
              <a:t>profile.d</a:t>
            </a:r>
            <a:r>
              <a:rPr lang="en-US" dirty="0"/>
              <a:t>/</a:t>
            </a:r>
          </a:p>
          <a:p>
            <a:r>
              <a:rPr lang="en-US" dirty="0"/>
              <a:t>Variables created in a shell persist as environment variables, so be careful</a:t>
            </a:r>
          </a:p>
          <a:p>
            <a:r>
              <a:rPr lang="en-US" dirty="0"/>
              <a:t>Use `bash` to execute scripts in a new subshell, and use `source` to execute scripts in the same shell</a:t>
            </a:r>
          </a:p>
          <a:p>
            <a:r>
              <a:rPr lang="en-US" dirty="0"/>
              <a:t>Read about </a:t>
            </a:r>
            <a:r>
              <a:rPr lang="en-US" dirty="0" err="1"/>
              <a:t>stdin</a:t>
            </a:r>
            <a:r>
              <a:rPr lang="en-US" dirty="0"/>
              <a:t>, </a:t>
            </a:r>
            <a:r>
              <a:rPr lang="en-US" dirty="0" err="1"/>
              <a:t>stdout</a:t>
            </a:r>
            <a:r>
              <a:rPr lang="en-US" dirty="0"/>
              <a:t> and </a:t>
            </a:r>
            <a:r>
              <a:rPr lang="en-US" dirty="0" err="1"/>
              <a:t>stderr</a:t>
            </a:r>
            <a:endParaRPr lang="en-US" dirty="0"/>
          </a:p>
          <a:p>
            <a:endParaRPr lang="en-US" dirty="0"/>
          </a:p>
          <a:p>
            <a:endParaRPr lang="en-US" dirty="0"/>
          </a:p>
        </p:txBody>
      </p:sp>
    </p:spTree>
    <p:extLst>
      <p:ext uri="{BB962C8B-B14F-4D97-AF65-F5344CB8AC3E}">
        <p14:creationId xmlns:p14="http://schemas.microsoft.com/office/powerpoint/2010/main" val="41354555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D875E-DEC7-FD4C-83B6-B4F4BBD8FE75}"/>
              </a:ext>
            </a:extLst>
          </p:cNvPr>
          <p:cNvSpPr>
            <a:spLocks noGrp="1"/>
          </p:cNvSpPr>
          <p:nvPr>
            <p:ph type="title"/>
          </p:nvPr>
        </p:nvSpPr>
        <p:spPr/>
        <p:txBody>
          <a:bodyPr>
            <a:normAutofit fontScale="90000"/>
          </a:bodyPr>
          <a:lstStyle/>
          <a:p>
            <a:r>
              <a:rPr lang="en-US" dirty="0"/>
              <a:t>Unix-like program suite</a:t>
            </a:r>
          </a:p>
        </p:txBody>
      </p:sp>
      <p:sp>
        <p:nvSpPr>
          <p:cNvPr id="3" name="Content Placeholder 2">
            <a:extLst>
              <a:ext uri="{FF2B5EF4-FFF2-40B4-BE49-F238E27FC236}">
                <a16:creationId xmlns:a16="http://schemas.microsoft.com/office/drawing/2014/main" id="{5C7AC445-A2EE-9344-80C6-88F41C22C8FF}"/>
              </a:ext>
            </a:extLst>
          </p:cNvPr>
          <p:cNvSpPr>
            <a:spLocks noGrp="1"/>
          </p:cNvSpPr>
          <p:nvPr>
            <p:ph idx="1"/>
          </p:nvPr>
        </p:nvSpPr>
        <p:spPr>
          <a:xfrm>
            <a:off x="107674" y="728870"/>
            <a:ext cx="8691769" cy="4782468"/>
          </a:xfrm>
        </p:spPr>
        <p:txBody>
          <a:bodyPr>
            <a:normAutofit/>
          </a:bodyPr>
          <a:lstStyle/>
          <a:p>
            <a:r>
              <a:rPr lang="en-US" dirty="0"/>
              <a:t>Bash finds the program associated with a particular command by searching the folders in the environment variable PATH</a:t>
            </a:r>
          </a:p>
          <a:p>
            <a:r>
              <a:rPr lang="en-US" dirty="0"/>
              <a:t>Other programs will need environment variables to function properly. Notorious example is python, which sometimes need a PYTHON_PATH</a:t>
            </a:r>
          </a:p>
          <a:p>
            <a:r>
              <a:rPr lang="en-US" dirty="0"/>
              <a:t>Check all environment variables with `</a:t>
            </a:r>
            <a:r>
              <a:rPr lang="en-US" dirty="0" err="1"/>
              <a:t>env</a:t>
            </a:r>
            <a:r>
              <a:rPr lang="en-US" dirty="0"/>
              <a:t>`</a:t>
            </a:r>
          </a:p>
          <a:p>
            <a:r>
              <a:rPr lang="en-US" dirty="0"/>
              <a:t>Check PATH variable with `echo $PATH`</a:t>
            </a:r>
          </a:p>
          <a:p>
            <a:r>
              <a:rPr lang="en-US" dirty="0"/>
              <a:t>You can transform your own script to an executable program by:</a:t>
            </a:r>
          </a:p>
          <a:p>
            <a:pPr lvl="1"/>
            <a:r>
              <a:rPr lang="en-US" dirty="0"/>
              <a:t>attaching #/bin/bash in the first line, indicating the program that runs the script</a:t>
            </a:r>
          </a:p>
          <a:p>
            <a:pPr lvl="1"/>
            <a:r>
              <a:rPr lang="en-US" dirty="0"/>
              <a:t>giving executable permissions to the file</a:t>
            </a:r>
          </a:p>
          <a:p>
            <a:pPr lvl="1"/>
            <a:r>
              <a:rPr lang="en-US" dirty="0"/>
              <a:t>copying or linking the file to a folder in $PATH</a:t>
            </a:r>
          </a:p>
          <a:p>
            <a:r>
              <a:rPr lang="en-US" dirty="0"/>
              <a:t>Another possibility to create a command is to add a function in your </a:t>
            </a:r>
            <a:r>
              <a:rPr lang="en-US" dirty="0" err="1"/>
              <a:t>bashrc</a:t>
            </a:r>
            <a:r>
              <a:rPr lang="en-US" dirty="0"/>
              <a:t> or </a:t>
            </a:r>
            <a:r>
              <a:rPr lang="en-US" dirty="0" err="1"/>
              <a:t>bash_profile</a:t>
            </a:r>
            <a:endParaRPr lang="en-US" dirty="0"/>
          </a:p>
          <a:p>
            <a:r>
              <a:rPr lang="en-US" dirty="0"/>
              <a:t>If you are wondering where to find a certain command, try checking your </a:t>
            </a:r>
            <a:r>
              <a:rPr lang="en-US" dirty="0" err="1"/>
              <a:t>bashrc</a:t>
            </a:r>
            <a:r>
              <a:rPr lang="en-US" dirty="0"/>
              <a:t> and your $PATH. The command `which` is very useful.</a:t>
            </a:r>
          </a:p>
        </p:txBody>
      </p:sp>
    </p:spTree>
    <p:extLst>
      <p:ext uri="{BB962C8B-B14F-4D97-AF65-F5344CB8AC3E}">
        <p14:creationId xmlns:p14="http://schemas.microsoft.com/office/powerpoint/2010/main" val="4671918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90AE31-C9DB-D14B-896F-308B8BA0DDE4}"/>
              </a:ext>
            </a:extLst>
          </p:cNvPr>
          <p:cNvSpPr>
            <a:spLocks noGrp="1"/>
          </p:cNvSpPr>
          <p:nvPr>
            <p:ph type="title"/>
          </p:nvPr>
        </p:nvSpPr>
        <p:spPr/>
        <p:txBody>
          <a:bodyPr>
            <a:normAutofit fontScale="90000"/>
          </a:bodyPr>
          <a:lstStyle/>
          <a:p>
            <a:r>
              <a:rPr lang="en-US" dirty="0"/>
              <a:t>Digital security and Private key authentication</a:t>
            </a:r>
          </a:p>
        </p:txBody>
      </p:sp>
      <p:pic>
        <p:nvPicPr>
          <p:cNvPr id="4" name="Content Placeholder 3">
            <a:extLst>
              <a:ext uri="{FF2B5EF4-FFF2-40B4-BE49-F238E27FC236}">
                <a16:creationId xmlns:a16="http://schemas.microsoft.com/office/drawing/2014/main" id="{235F00BB-3526-CA44-A8E3-5EBA28AC6011}"/>
              </a:ext>
            </a:extLst>
          </p:cNvPr>
          <p:cNvPicPr>
            <a:picLocks noGrp="1" noChangeAspect="1"/>
          </p:cNvPicPr>
          <p:nvPr>
            <p:ph idx="1"/>
          </p:nvPr>
        </p:nvPicPr>
        <p:blipFill>
          <a:blip r:embed="rId2"/>
          <a:stretch>
            <a:fillRect/>
          </a:stretch>
        </p:blipFill>
        <p:spPr>
          <a:xfrm>
            <a:off x="6002323" y="1252091"/>
            <a:ext cx="2705100" cy="4064000"/>
          </a:xfrm>
        </p:spPr>
      </p:pic>
      <p:sp>
        <p:nvSpPr>
          <p:cNvPr id="5" name="TextBox 4">
            <a:extLst>
              <a:ext uri="{FF2B5EF4-FFF2-40B4-BE49-F238E27FC236}">
                <a16:creationId xmlns:a16="http://schemas.microsoft.com/office/drawing/2014/main" id="{FE76250E-5104-2B4D-9CD5-A51B2D8ECC1D}"/>
              </a:ext>
            </a:extLst>
          </p:cNvPr>
          <p:cNvSpPr txBox="1"/>
          <p:nvPr/>
        </p:nvSpPr>
        <p:spPr>
          <a:xfrm>
            <a:off x="6118027" y="798022"/>
            <a:ext cx="2473691" cy="308418"/>
          </a:xfrm>
          <a:prstGeom prst="rect">
            <a:avLst/>
          </a:prstGeom>
          <a:noFill/>
        </p:spPr>
        <p:txBody>
          <a:bodyPr wrap="none" rtlCol="0">
            <a:spAutoFit/>
          </a:bodyPr>
          <a:lstStyle/>
          <a:p>
            <a:r>
              <a:rPr lang="en-US" dirty="0" err="1">
                <a:latin typeface="Helvetica Neue" panose="02000503000000020004" pitchFamily="2" charset="0"/>
                <a:ea typeface="Helvetica Neue" panose="02000503000000020004" pitchFamily="2" charset="0"/>
                <a:cs typeface="Helvetica Neue" panose="02000503000000020004" pitchFamily="2" charset="0"/>
              </a:rPr>
              <a:t>Diffie</a:t>
            </a:r>
            <a:r>
              <a:rPr lang="en-US" dirty="0">
                <a:latin typeface="Helvetica Neue" panose="02000503000000020004" pitchFamily="2" charset="0"/>
                <a:ea typeface="Helvetica Neue" panose="02000503000000020004" pitchFamily="2" charset="0"/>
                <a:cs typeface="Helvetica Neue" panose="02000503000000020004" pitchFamily="2" charset="0"/>
              </a:rPr>
              <a:t>-Hellman key exchange</a:t>
            </a:r>
          </a:p>
        </p:txBody>
      </p:sp>
      <p:sp>
        <p:nvSpPr>
          <p:cNvPr id="6" name="TextBox 5">
            <a:extLst>
              <a:ext uri="{FF2B5EF4-FFF2-40B4-BE49-F238E27FC236}">
                <a16:creationId xmlns:a16="http://schemas.microsoft.com/office/drawing/2014/main" id="{069D9D37-B9D7-5E4B-8D3D-C8432732D436}"/>
              </a:ext>
            </a:extLst>
          </p:cNvPr>
          <p:cNvSpPr txBox="1"/>
          <p:nvPr/>
        </p:nvSpPr>
        <p:spPr>
          <a:xfrm>
            <a:off x="174567" y="698269"/>
            <a:ext cx="5461462" cy="3785652"/>
          </a:xfrm>
          <a:prstGeom prst="rect">
            <a:avLst/>
          </a:prstGeom>
          <a:noFill/>
        </p:spPr>
        <p:txBody>
          <a:bodyPr wrap="square" rtlCol="0">
            <a:spAutoFit/>
          </a:bodyPr>
          <a:lstStyle/>
          <a:p>
            <a:pPr marL="285750" indent="-285750">
              <a:buFont typeface="Wingdings" pitchFamily="2" charset="2"/>
              <a:buChar char="q"/>
            </a:pPr>
            <a:r>
              <a:rPr lang="en-US" sz="2000" dirty="0">
                <a:latin typeface="Helvetica Neue" panose="02000503000000020004" pitchFamily="2" charset="0"/>
                <a:ea typeface="Helvetica Neue" panose="02000503000000020004" pitchFamily="2" charset="0"/>
                <a:cs typeface="Helvetica Neue" panose="02000503000000020004" pitchFamily="2" charset="0"/>
              </a:rPr>
              <a:t>Passwords are nothing but authenticators. It is the way the machine know you are you.</a:t>
            </a:r>
          </a:p>
          <a:p>
            <a:pPr marL="285750" indent="-285750">
              <a:buFont typeface="Wingdings" pitchFamily="2" charset="2"/>
              <a:buChar char="q"/>
            </a:pPr>
            <a:r>
              <a:rPr lang="en-US" sz="2000" dirty="0">
                <a:latin typeface="Helvetica Neue" panose="02000503000000020004" pitchFamily="2" charset="0"/>
                <a:ea typeface="Helvetica Neue" panose="02000503000000020004" pitchFamily="2" charset="0"/>
                <a:cs typeface="Helvetica Neue" panose="02000503000000020004" pitchFamily="2" charset="0"/>
              </a:rPr>
              <a:t>For a server, it is very important because it’s the only way the user can verify it’s identity. (TLS certificates, or SSH key fingerprint)</a:t>
            </a:r>
          </a:p>
          <a:p>
            <a:pPr marL="285750" indent="-285750">
              <a:buFont typeface="Wingdings" pitchFamily="2" charset="2"/>
              <a:buChar char="q"/>
            </a:pPr>
            <a:r>
              <a:rPr lang="en-US" sz="2000" dirty="0">
                <a:latin typeface="Helvetica Neue" panose="02000503000000020004" pitchFamily="2" charset="0"/>
                <a:ea typeface="Helvetica Neue" panose="02000503000000020004" pitchFamily="2" charset="0"/>
                <a:cs typeface="Helvetica Neue" panose="02000503000000020004" pitchFamily="2" charset="0"/>
              </a:rPr>
              <a:t>For a user, a public key is a method of 2FA, but only if you lock the key with a passphrase!</a:t>
            </a:r>
          </a:p>
          <a:p>
            <a:pPr marL="285750" indent="-285750">
              <a:buFont typeface="Wingdings" pitchFamily="2" charset="2"/>
              <a:buChar char="q"/>
            </a:pPr>
            <a:r>
              <a:rPr lang="en-US" sz="2000" dirty="0">
                <a:latin typeface="Helvetica Neue" panose="02000503000000020004" pitchFamily="2" charset="0"/>
                <a:ea typeface="Helvetica Neue" panose="02000503000000020004" pitchFamily="2" charset="0"/>
                <a:cs typeface="Helvetica Neue" panose="02000503000000020004" pitchFamily="2" charset="0"/>
              </a:rPr>
              <a:t>Otherwise it is a little more secure because you are safe even if the server is hacked.</a:t>
            </a:r>
          </a:p>
          <a:p>
            <a:pPr marL="285750" indent="-285750">
              <a:buFont typeface="Wingdings" pitchFamily="2" charset="2"/>
              <a:buChar char="q"/>
            </a:pPr>
            <a:r>
              <a:rPr lang="en-US" sz="2000" dirty="0">
                <a:latin typeface="Helvetica Neue" panose="02000503000000020004" pitchFamily="2" charset="0"/>
                <a:ea typeface="Helvetica Neue" panose="02000503000000020004" pitchFamily="2" charset="0"/>
                <a:cs typeface="Helvetica Neue" panose="02000503000000020004" pitchFamily="2" charset="0"/>
              </a:rPr>
              <a:t>The only disadvantage: a little more work.</a:t>
            </a:r>
          </a:p>
          <a:p>
            <a:pPr marL="285750" indent="-285750">
              <a:buFont typeface="Wingdings" pitchFamily="2" charset="2"/>
              <a:buChar char="q"/>
            </a:pPr>
            <a:endParaRPr lang="en-US" sz="2000" dirty="0">
              <a:latin typeface="Helvetica Neue" panose="02000503000000020004" pitchFamily="2" charset="0"/>
              <a:ea typeface="Helvetica Neue" panose="02000503000000020004" pitchFamily="2" charset="0"/>
              <a:cs typeface="Helvetica Neue" panose="02000503000000020004" pitchFamily="2" charset="0"/>
            </a:endParaRPr>
          </a:p>
        </p:txBody>
      </p:sp>
    </p:spTree>
    <p:extLst>
      <p:ext uri="{BB962C8B-B14F-4D97-AF65-F5344CB8AC3E}">
        <p14:creationId xmlns:p14="http://schemas.microsoft.com/office/powerpoint/2010/main" val="2350757604"/>
      </p:ext>
    </p:extLst>
  </p:cSld>
  <p:clrMapOvr>
    <a:masterClrMapping/>
  </p:clrMapOvr>
</p:sld>
</file>

<file path=ppt/theme/theme1.xml><?xml version="1.0" encoding="utf-8"?>
<a:theme xmlns:a="http://schemas.openxmlformats.org/drawingml/2006/main" name="SimpleHelvetica">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impleHelvetica" id="{81D895FA-A181-E841-A43D-FE94EE04EF66}" vid="{72A26235-7CC2-4643-B555-8D00C2390133}"/>
    </a:ext>
  </a:extLst>
</a:theme>
</file>

<file path=docProps/app.xml><?xml version="1.0" encoding="utf-8"?>
<Properties xmlns="http://schemas.openxmlformats.org/officeDocument/2006/extended-properties" xmlns:vt="http://schemas.openxmlformats.org/officeDocument/2006/docPropsVTypes">
  <Template>SimpleHelvetica</Template>
  <TotalTime>2709</TotalTime>
  <Words>1403</Words>
  <Application>Microsoft Macintosh PowerPoint</Application>
  <PresentationFormat>On-screen Show (16:10)</PresentationFormat>
  <Paragraphs>152</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Arial</vt:lpstr>
      <vt:lpstr>Helvetica</vt:lpstr>
      <vt:lpstr>Helvetica Neue</vt:lpstr>
      <vt:lpstr>Wingdings</vt:lpstr>
      <vt:lpstr>SimpleHelvetica</vt:lpstr>
      <vt:lpstr>Engineer’s guide to modern lab</vt:lpstr>
      <vt:lpstr>Outline</vt:lpstr>
      <vt:lpstr>PowerPoint Presentation</vt:lpstr>
      <vt:lpstr>UNIX (Unix-like) systems</vt:lpstr>
      <vt:lpstr>Unix-like permissions</vt:lpstr>
      <vt:lpstr>Common mistakes involving permissions</vt:lpstr>
      <vt:lpstr>Unix-like shell</vt:lpstr>
      <vt:lpstr>Unix-like program suite</vt:lpstr>
      <vt:lpstr>Digital security and Private key authentication</vt:lpstr>
      <vt:lpstr>Common 2FA: Time-based One-Time Password</vt:lpstr>
      <vt:lpstr>Python as programming language</vt:lpstr>
      <vt:lpstr>GPIB, USB, Serial</vt:lpstr>
      <vt:lpstr>VISA (Virtual Instrument Software Architecture)</vt:lpstr>
      <vt:lpstr>Ethernet LAN</vt:lpstr>
      <vt:lpstr>Understanding Protocols: TCP/IP</vt:lpstr>
      <vt:lpstr>Understanding Protocols: TCP/IP</vt:lpstr>
      <vt:lpstr>VISA Socket application</vt:lpstr>
      <vt:lpstr>Socket application</vt:lpstr>
      <vt:lpstr>Princeton Resources</vt:lpstr>
      <vt:lpstr>PowerPoint Presentation</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Engineer’s guide to modern lab</dc:title>
  <dc:creator>Thomas Ferreira de Lima</dc:creator>
  <cp:lastModifiedBy>Thomas Ferreira de Lima</cp:lastModifiedBy>
  <cp:revision>35</cp:revision>
  <dcterms:created xsi:type="dcterms:W3CDTF">2018-02-22T04:00:39Z</dcterms:created>
  <dcterms:modified xsi:type="dcterms:W3CDTF">2018-03-03T05:53:49Z</dcterms:modified>
</cp:coreProperties>
</file>

<file path=docProps/thumbnail.jpeg>
</file>